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519" r:id="rId2"/>
    <p:sldId id="753" r:id="rId3"/>
    <p:sldId id="756" r:id="rId4"/>
    <p:sldId id="752" r:id="rId5"/>
    <p:sldId id="527" r:id="rId6"/>
    <p:sldId id="538" r:id="rId7"/>
    <p:sldId id="613" r:id="rId8"/>
    <p:sldId id="571" r:id="rId9"/>
    <p:sldId id="572" r:id="rId10"/>
    <p:sldId id="819" r:id="rId11"/>
    <p:sldId id="762" r:id="rId12"/>
    <p:sldId id="761" r:id="rId13"/>
    <p:sldId id="760" r:id="rId14"/>
    <p:sldId id="759" r:id="rId15"/>
    <p:sldId id="758" r:id="rId16"/>
    <p:sldId id="635" r:id="rId17"/>
    <p:sldId id="766" r:id="rId18"/>
    <p:sldId id="765" r:id="rId19"/>
    <p:sldId id="652" r:id="rId20"/>
    <p:sldId id="764" r:id="rId21"/>
    <p:sldId id="638" r:id="rId22"/>
    <p:sldId id="767" r:id="rId23"/>
    <p:sldId id="770" r:id="rId24"/>
    <p:sldId id="769" r:id="rId25"/>
    <p:sldId id="768" r:id="rId26"/>
    <p:sldId id="639" r:id="rId27"/>
    <p:sldId id="774" r:id="rId28"/>
    <p:sldId id="773" r:id="rId29"/>
    <p:sldId id="772" r:id="rId30"/>
    <p:sldId id="771" r:id="rId31"/>
    <p:sldId id="640" r:id="rId32"/>
    <p:sldId id="641" r:id="rId33"/>
    <p:sldId id="775" r:id="rId34"/>
    <p:sldId id="707" r:id="rId35"/>
    <p:sldId id="777" r:id="rId36"/>
    <p:sldId id="776" r:id="rId37"/>
    <p:sldId id="782" r:id="rId38"/>
    <p:sldId id="783" r:id="rId39"/>
    <p:sldId id="642" r:id="rId40"/>
    <p:sldId id="778" r:id="rId41"/>
    <p:sldId id="780" r:id="rId42"/>
    <p:sldId id="781" r:id="rId43"/>
    <p:sldId id="779" r:id="rId44"/>
    <p:sldId id="643" r:id="rId45"/>
    <p:sldId id="644" r:id="rId46"/>
    <p:sldId id="790" r:id="rId47"/>
    <p:sldId id="789" r:id="rId48"/>
    <p:sldId id="645" r:id="rId49"/>
    <p:sldId id="788"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09" autoAdjust="0"/>
  </p:normalViewPr>
  <p:slideViewPr>
    <p:cSldViewPr>
      <p:cViewPr varScale="1">
        <p:scale>
          <a:sx n="65" d="100"/>
          <a:sy n="65" d="100"/>
        </p:scale>
        <p:origin x="188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00CDFF0-D083-4B56-AD44-385647BC9464}" type="datetimeFigureOut">
              <a:rPr lang="en-US" smtClean="0"/>
              <a:pPr/>
              <a:t>9/7/2022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FAAAFF5-9D04-4943-A5C1-83B12FCF335D}" type="slidenum">
              <a:rPr lang="en-US" smtClean="0"/>
              <a:pPr/>
              <a:t>‹#›</a:t>
            </a:fld>
            <a:endParaRPr lang="en-US"/>
          </a:p>
        </p:txBody>
      </p:sp>
    </p:spTree>
    <p:extLst>
      <p:ext uri="{BB962C8B-B14F-4D97-AF65-F5344CB8AC3E}">
        <p14:creationId xmlns:p14="http://schemas.microsoft.com/office/powerpoint/2010/main" val="2563551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CDD6182-348D-49BD-8F13-1D535C2C46EC}" type="datetimeFigureOut">
              <a:rPr lang="en-US" smtClean="0"/>
              <a:pPr/>
              <a:t>9/7/2022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E3F4100-0ED8-4E7D-B59C-DDB9A39961D6}" type="slidenum">
              <a:rPr lang="en-US" smtClean="0"/>
              <a:pPr/>
              <a:t>‹#›</a:t>
            </a:fld>
            <a:endParaRPr lang="en-US"/>
          </a:p>
        </p:txBody>
      </p:sp>
    </p:spTree>
    <p:extLst>
      <p:ext uri="{BB962C8B-B14F-4D97-AF65-F5344CB8AC3E}">
        <p14:creationId xmlns:p14="http://schemas.microsoft.com/office/powerpoint/2010/main" val="115292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in 50 minute class,</a:t>
            </a:r>
            <a:r>
              <a:rPr lang="en-US" baseline="0" dirty="0"/>
              <a:t> XRD pattern took some time</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3</a:t>
            </a:fld>
            <a:endParaRPr lang="en-US"/>
          </a:p>
        </p:txBody>
      </p:sp>
    </p:spTree>
    <p:extLst>
      <p:ext uri="{BB962C8B-B14F-4D97-AF65-F5344CB8AC3E}">
        <p14:creationId xmlns:p14="http://schemas.microsoft.com/office/powerpoint/2010/main" val="85450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14</a:t>
            </a:fld>
            <a:endParaRPr lang="en-US"/>
          </a:p>
        </p:txBody>
      </p:sp>
    </p:spTree>
    <p:extLst>
      <p:ext uri="{BB962C8B-B14F-4D97-AF65-F5344CB8AC3E}">
        <p14:creationId xmlns:p14="http://schemas.microsoft.com/office/powerpoint/2010/main" val="1640458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15</a:t>
            </a:fld>
            <a:endParaRPr lang="en-US"/>
          </a:p>
        </p:txBody>
      </p:sp>
    </p:spTree>
    <p:extLst>
      <p:ext uri="{BB962C8B-B14F-4D97-AF65-F5344CB8AC3E}">
        <p14:creationId xmlns:p14="http://schemas.microsoft.com/office/powerpoint/2010/main" val="4030941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16</a:t>
            </a:fld>
            <a:endParaRPr lang="en-US"/>
          </a:p>
        </p:txBody>
      </p:sp>
    </p:spTree>
    <p:extLst>
      <p:ext uri="{BB962C8B-B14F-4D97-AF65-F5344CB8AC3E}">
        <p14:creationId xmlns:p14="http://schemas.microsoft.com/office/powerpoint/2010/main" val="3225814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factor helps give</a:t>
            </a:r>
            <a:r>
              <a:rPr lang="en-US" baseline="0" dirty="0"/>
              <a:t> intensity of peaks, and sometimes that can be zero. Technically, SS*</a:t>
            </a:r>
          </a:p>
          <a:p>
            <a:endParaRPr lang="en-US" baseline="0" dirty="0"/>
          </a:p>
          <a:p>
            <a:r>
              <a:rPr lang="en-US" baseline="0" dirty="0"/>
              <a:t>There is some angle dependence on top of this, but we won’t focus on that. </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17</a:t>
            </a:fld>
            <a:endParaRPr lang="en-US"/>
          </a:p>
        </p:txBody>
      </p:sp>
    </p:spTree>
    <p:extLst>
      <p:ext uri="{BB962C8B-B14F-4D97-AF65-F5344CB8AC3E}">
        <p14:creationId xmlns:p14="http://schemas.microsoft.com/office/powerpoint/2010/main" val="88789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factor helps give</a:t>
            </a:r>
            <a:r>
              <a:rPr lang="en-US" baseline="0" dirty="0"/>
              <a:t> intensity of peaks, and sometimes that can be zero. Technically, SS*</a:t>
            </a:r>
          </a:p>
          <a:p>
            <a:endParaRPr lang="en-US" baseline="0" dirty="0"/>
          </a:p>
          <a:p>
            <a:r>
              <a:rPr lang="en-US" baseline="0" dirty="0"/>
              <a:t>There is some angle dependence on top of this, but we won’t focus on that. </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18</a:t>
            </a:fld>
            <a:endParaRPr lang="en-US"/>
          </a:p>
        </p:txBody>
      </p:sp>
    </p:spTree>
    <p:extLst>
      <p:ext uri="{BB962C8B-B14F-4D97-AF65-F5344CB8AC3E}">
        <p14:creationId xmlns:p14="http://schemas.microsoft.com/office/powerpoint/2010/main" val="205982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factor helps give</a:t>
            </a:r>
            <a:r>
              <a:rPr lang="en-US" baseline="0" dirty="0"/>
              <a:t> intensity of peaks, and sometimes that can be zero. Technically, SS*</a:t>
            </a:r>
          </a:p>
          <a:p>
            <a:endParaRPr lang="en-US" baseline="0" dirty="0"/>
          </a:p>
          <a:p>
            <a:r>
              <a:rPr lang="en-US" baseline="0" dirty="0"/>
              <a:t>There is some angle dependence on top of this, but we won’t focus on that. </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19</a:t>
            </a:fld>
            <a:endParaRPr lang="en-US"/>
          </a:p>
        </p:txBody>
      </p:sp>
    </p:spTree>
    <p:extLst>
      <p:ext uri="{BB962C8B-B14F-4D97-AF65-F5344CB8AC3E}">
        <p14:creationId xmlns:p14="http://schemas.microsoft.com/office/powerpoint/2010/main" val="3656308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Structure factor helps give</a:t>
            </a:r>
            <a:r>
              <a:rPr lang="en-US" baseline="0" dirty="0"/>
              <a:t> intensity of peaks, and sometimes that can be zero. Technically, SS*</a:t>
            </a:r>
          </a:p>
          <a:p>
            <a:endParaRPr lang="en-US" baseline="0" dirty="0"/>
          </a:p>
          <a:p>
            <a:r>
              <a:rPr lang="en-US" baseline="0" dirty="0"/>
              <a:t>There is some angle dependence on top of this, but we won’t focus on that. </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20</a:t>
            </a:fld>
            <a:endParaRPr lang="en-US"/>
          </a:p>
        </p:txBody>
      </p:sp>
    </p:spTree>
    <p:extLst>
      <p:ext uri="{BB962C8B-B14F-4D97-AF65-F5344CB8AC3E}">
        <p14:creationId xmlns:p14="http://schemas.microsoft.com/office/powerpoint/2010/main" val="2435987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you could define the atom to be at a different spot, but then you would still get a phase factor that pulled out and when you take S times its complex conjugate, you’d get the same thing.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23</a:t>
            </a:fld>
            <a:endParaRPr lang="en-US"/>
          </a:p>
        </p:txBody>
      </p:sp>
    </p:spTree>
    <p:extLst>
      <p:ext uri="{BB962C8B-B14F-4D97-AF65-F5344CB8AC3E}">
        <p14:creationId xmlns:p14="http://schemas.microsoft.com/office/powerpoint/2010/main" val="259865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you could define the atom to be at a different spot, but then you would still get a phase factor that pulled out and when you take S times its complex conjugate, you’d get the same thing.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24</a:t>
            </a:fld>
            <a:endParaRPr lang="en-US"/>
          </a:p>
        </p:txBody>
      </p:sp>
    </p:spTree>
    <p:extLst>
      <p:ext uri="{BB962C8B-B14F-4D97-AF65-F5344CB8AC3E}">
        <p14:creationId xmlns:p14="http://schemas.microsoft.com/office/powerpoint/2010/main" val="4048212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you could define the atom to be at a different spot, but then you would still get a phase factor that pulled out and when you take S times its complex conjugate, you’d get the same thing.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25</a:t>
            </a:fld>
            <a:endParaRPr lang="en-US"/>
          </a:p>
        </p:txBody>
      </p:sp>
    </p:spTree>
    <p:extLst>
      <p:ext uri="{BB962C8B-B14F-4D97-AF65-F5344CB8AC3E}">
        <p14:creationId xmlns:p14="http://schemas.microsoft.com/office/powerpoint/2010/main" val="13337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lattice vectors should look familiar.</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4</a:t>
            </a:fld>
            <a:endParaRPr lang="en-US"/>
          </a:p>
        </p:txBody>
      </p:sp>
    </p:spTree>
    <p:extLst>
      <p:ext uri="{BB962C8B-B14F-4D97-AF65-F5344CB8AC3E}">
        <p14:creationId xmlns:p14="http://schemas.microsoft.com/office/powerpoint/2010/main" val="95204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you could define the atom to be at a different spot, but then you would still get a phase factor that pulled out and when you take S times its complex conjugate, you’d get the same thing.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26</a:t>
            </a:fld>
            <a:endParaRPr lang="en-US"/>
          </a:p>
        </p:txBody>
      </p:sp>
    </p:spTree>
    <p:extLst>
      <p:ext uri="{BB962C8B-B14F-4D97-AF65-F5344CB8AC3E}">
        <p14:creationId xmlns:p14="http://schemas.microsoft.com/office/powerpoint/2010/main" val="1840659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the angle dependence,</a:t>
            </a:r>
            <a:r>
              <a:rPr lang="en-US" baseline="0" dirty="0"/>
              <a:t> it would look like all of the peaks should have the same intensity. In reality, there is angle dependence. </a:t>
            </a:r>
          </a:p>
          <a:p>
            <a:r>
              <a:rPr lang="en-US" baseline="0" dirty="0"/>
              <a:t>Compare sine squared theta ratios. They should be integer values.</a:t>
            </a:r>
          </a:p>
          <a:p>
            <a:r>
              <a:rPr lang="en-US" baseline="0" dirty="0"/>
              <a:t>What will be the smallest angle peak? 100</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27</a:t>
            </a:fld>
            <a:endParaRPr lang="en-US"/>
          </a:p>
        </p:txBody>
      </p:sp>
    </p:spTree>
    <p:extLst>
      <p:ext uri="{BB962C8B-B14F-4D97-AF65-F5344CB8AC3E}">
        <p14:creationId xmlns:p14="http://schemas.microsoft.com/office/powerpoint/2010/main" val="372680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the angle dependence,</a:t>
            </a:r>
            <a:r>
              <a:rPr lang="en-US" baseline="0" dirty="0"/>
              <a:t> it would look like all of the peaks should have the same intensity. In reality, there is angle dependence. </a:t>
            </a:r>
          </a:p>
          <a:p>
            <a:r>
              <a:rPr lang="en-US" baseline="0" dirty="0"/>
              <a:t>Compare sine squared theta ratios. They should be integer values.</a:t>
            </a:r>
          </a:p>
          <a:p>
            <a:r>
              <a:rPr lang="en-US" baseline="0" dirty="0"/>
              <a:t>What will be the smallest angle peak? 100</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28</a:t>
            </a:fld>
            <a:endParaRPr lang="en-US"/>
          </a:p>
        </p:txBody>
      </p:sp>
    </p:spTree>
    <p:extLst>
      <p:ext uri="{BB962C8B-B14F-4D97-AF65-F5344CB8AC3E}">
        <p14:creationId xmlns:p14="http://schemas.microsoft.com/office/powerpoint/2010/main" val="1760433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the angle dependence,</a:t>
            </a:r>
            <a:r>
              <a:rPr lang="en-US" baseline="0" dirty="0"/>
              <a:t> it would look like all of the peaks should have the same intensity. In reality, there is angle dependence. </a:t>
            </a:r>
          </a:p>
          <a:p>
            <a:r>
              <a:rPr lang="en-US" baseline="0" dirty="0"/>
              <a:t>Compare sine squared theta ratios. They should be integer values.</a:t>
            </a:r>
          </a:p>
          <a:p>
            <a:r>
              <a:rPr lang="en-US" baseline="0" dirty="0"/>
              <a:t>What will be the smallest angle peak? 100</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29</a:t>
            </a:fld>
            <a:endParaRPr lang="en-US"/>
          </a:p>
        </p:txBody>
      </p:sp>
    </p:spTree>
    <p:extLst>
      <p:ext uri="{BB962C8B-B14F-4D97-AF65-F5344CB8AC3E}">
        <p14:creationId xmlns:p14="http://schemas.microsoft.com/office/powerpoint/2010/main" val="2895085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the angle dependence,</a:t>
            </a:r>
            <a:r>
              <a:rPr lang="en-US" baseline="0" dirty="0"/>
              <a:t> it would look like all of the peaks should have the same intensity. In reality, there is angle dependence. </a:t>
            </a:r>
          </a:p>
          <a:p>
            <a:r>
              <a:rPr lang="en-US" baseline="0" dirty="0"/>
              <a:t>Compare sine squared theta ratios. They should be integer values.</a:t>
            </a:r>
          </a:p>
          <a:p>
            <a:r>
              <a:rPr lang="en-US" baseline="0" dirty="0"/>
              <a:t>What will be the smallest angle peak? 100</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30</a:t>
            </a:fld>
            <a:endParaRPr lang="en-US"/>
          </a:p>
        </p:txBody>
      </p:sp>
    </p:spTree>
    <p:extLst>
      <p:ext uri="{BB962C8B-B14F-4D97-AF65-F5344CB8AC3E}">
        <p14:creationId xmlns:p14="http://schemas.microsoft.com/office/powerpoint/2010/main" val="3260875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Ignoring the angle dependence,</a:t>
            </a:r>
            <a:r>
              <a:rPr lang="en-US" baseline="0" dirty="0"/>
              <a:t> it would look like all of the peaks should have the same intensity. In reality, there is angle dependence. </a:t>
            </a:r>
          </a:p>
          <a:p>
            <a:r>
              <a:rPr lang="en-US" baseline="0" dirty="0"/>
              <a:t>Compare sine squared theta ratios. They should be integer values.</a:t>
            </a:r>
          </a:p>
          <a:p>
            <a:r>
              <a:rPr lang="en-US" baseline="0" dirty="0"/>
              <a:t>What will be the smallest angle peak? 100</a:t>
            </a:r>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31</a:t>
            </a:fld>
            <a:endParaRPr lang="en-US"/>
          </a:p>
        </p:txBody>
      </p:sp>
    </p:spTree>
    <p:extLst>
      <p:ext uri="{BB962C8B-B14F-4D97-AF65-F5344CB8AC3E}">
        <p14:creationId xmlns:p14="http://schemas.microsoft.com/office/powerpoint/2010/main" val="4133408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110 and 011</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34</a:t>
            </a:fld>
            <a:endParaRPr lang="en-US"/>
          </a:p>
        </p:txBody>
      </p:sp>
    </p:spTree>
    <p:extLst>
      <p:ext uri="{BB962C8B-B14F-4D97-AF65-F5344CB8AC3E}">
        <p14:creationId xmlns:p14="http://schemas.microsoft.com/office/powerpoint/2010/main" val="2641181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110 and 011</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35</a:t>
            </a:fld>
            <a:endParaRPr lang="en-US"/>
          </a:p>
        </p:txBody>
      </p:sp>
    </p:spTree>
    <p:extLst>
      <p:ext uri="{BB962C8B-B14F-4D97-AF65-F5344CB8AC3E}">
        <p14:creationId xmlns:p14="http://schemas.microsoft.com/office/powerpoint/2010/main" val="3636165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110 and 011</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36</a:t>
            </a:fld>
            <a:endParaRPr lang="en-US"/>
          </a:p>
        </p:txBody>
      </p:sp>
    </p:spTree>
    <p:extLst>
      <p:ext uri="{BB962C8B-B14F-4D97-AF65-F5344CB8AC3E}">
        <p14:creationId xmlns:p14="http://schemas.microsoft.com/office/powerpoint/2010/main" val="6250017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a:t>
            </a:r>
            <a:r>
              <a:rPr lang="en-US" baseline="0" dirty="0"/>
              <a:t> do it this other way with the primitive lattice vectors. </a:t>
            </a:r>
            <a:r>
              <a:rPr lang="en-US" dirty="0"/>
              <a:t>The math would get a little worse, but you get the same result. This is where the conventional cell is of great value.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37</a:t>
            </a:fld>
            <a:endParaRPr lang="en-US"/>
          </a:p>
        </p:txBody>
      </p:sp>
    </p:spTree>
    <p:extLst>
      <p:ext uri="{BB962C8B-B14F-4D97-AF65-F5344CB8AC3E}">
        <p14:creationId xmlns:p14="http://schemas.microsoft.com/office/powerpoint/2010/main" val="231045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Got here (slide 19) in talkative class. Spend a lot of time talking</a:t>
            </a:r>
            <a:r>
              <a:rPr lang="en-US" baseline="0" dirty="0"/>
              <a:t> about Perovskites to review basic crystal structure concepts.</a:t>
            </a:r>
          </a:p>
          <a:p>
            <a:endParaRPr lang="en-US" dirty="0"/>
          </a:p>
          <a:p>
            <a:r>
              <a:rPr lang="en-US" dirty="0"/>
              <a:t>If we took</a:t>
            </a:r>
            <a:r>
              <a:rPr lang="en-US" baseline="0" dirty="0"/>
              <a:t> b1 dot (b2 cross b3) we’d get the volume of the reciprocal cell, which would give these. Might come back and prove these values if time at the end of class. </a:t>
            </a:r>
          </a:p>
          <a:p>
            <a:endParaRPr lang="en-US" baseline="0" dirty="0"/>
          </a:p>
          <a:p>
            <a:r>
              <a:rPr lang="en-US" baseline="0" dirty="0"/>
              <a:t>Makes sense since real space volume was smaller for FCC in real space, so bigger in reciprocal space.</a:t>
            </a:r>
            <a:endParaRPr lang="en-US" dirty="0"/>
          </a:p>
        </p:txBody>
      </p:sp>
      <p:sp>
        <p:nvSpPr>
          <p:cNvPr id="4" name="Slide Number Placeholder 3"/>
          <p:cNvSpPr>
            <a:spLocks noGrp="1"/>
          </p:cNvSpPr>
          <p:nvPr>
            <p:ph type="sldNum" sz="quarter" idx="10"/>
          </p:nvPr>
        </p:nvSpPr>
        <p:spPr/>
        <p:txBody>
          <a:bodyPr/>
          <a:lstStyle/>
          <a:p>
            <a:fld id="{CA07A30A-D0FE-4E31-9E27-FDD5606E2656}" type="slidenum">
              <a:rPr lang="en-US" smtClean="0"/>
              <a:pPr/>
              <a:t>5</a:t>
            </a:fld>
            <a:endParaRPr lang="en-US"/>
          </a:p>
        </p:txBody>
      </p:sp>
    </p:spTree>
    <p:extLst>
      <p:ext uri="{BB962C8B-B14F-4D97-AF65-F5344CB8AC3E}">
        <p14:creationId xmlns:p14="http://schemas.microsoft.com/office/powerpoint/2010/main" val="13362132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a:t>
            </a:r>
            <a:r>
              <a:rPr lang="en-US" baseline="0" dirty="0"/>
              <a:t> do it this other way with the primitive lattice vectors. </a:t>
            </a:r>
            <a:r>
              <a:rPr lang="en-US" dirty="0"/>
              <a:t>The math would get a little worse, but you get the same result. This is where the conventional cell is of great value.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38</a:t>
            </a:fld>
            <a:endParaRPr lang="en-US"/>
          </a:p>
        </p:txBody>
      </p:sp>
    </p:spTree>
    <p:extLst>
      <p:ext uri="{BB962C8B-B14F-4D97-AF65-F5344CB8AC3E}">
        <p14:creationId xmlns:p14="http://schemas.microsoft.com/office/powerpoint/2010/main" val="2723233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COULD</a:t>
            </a:r>
            <a:r>
              <a:rPr lang="en-US" baseline="0" dirty="0"/>
              <a:t> do it this other way with the primitive lattice vectors. </a:t>
            </a:r>
            <a:r>
              <a:rPr lang="en-US" dirty="0"/>
              <a:t>The math would get a little worse, but you get the same result. This is where the conventional cell is of great value. </a:t>
            </a:r>
          </a:p>
        </p:txBody>
      </p:sp>
      <p:sp>
        <p:nvSpPr>
          <p:cNvPr id="4" name="Slide Number Placeholder 3"/>
          <p:cNvSpPr>
            <a:spLocks noGrp="1"/>
          </p:cNvSpPr>
          <p:nvPr>
            <p:ph type="sldNum" sz="quarter" idx="10"/>
          </p:nvPr>
        </p:nvSpPr>
        <p:spPr/>
        <p:txBody>
          <a:bodyPr/>
          <a:lstStyle/>
          <a:p>
            <a:fld id="{5E3F4100-0ED8-4E7D-B59C-DDB9A39961D6}" type="slidenum">
              <a:rPr lang="en-US" smtClean="0"/>
              <a:pPr/>
              <a:t>39</a:t>
            </a:fld>
            <a:endParaRPr lang="en-US"/>
          </a:p>
        </p:txBody>
      </p:sp>
    </p:spTree>
    <p:extLst>
      <p:ext uri="{BB962C8B-B14F-4D97-AF65-F5344CB8AC3E}">
        <p14:creationId xmlns:p14="http://schemas.microsoft.com/office/powerpoint/2010/main" val="122117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4E4-09A4-4B73-9554-1277C7DF0A01}" type="slidenum">
              <a:rPr lang="en-US"/>
              <a:pPr/>
              <a:t>40</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a:t>Euler's identity</a:t>
            </a:r>
          </a:p>
          <a:p>
            <a:r>
              <a:rPr lang="en-US" b="1" dirty="0"/>
              <a:t>Does the minus sign matter? No,</a:t>
            </a:r>
            <a:r>
              <a:rPr lang="en-US" b="1" baseline="0" dirty="0"/>
              <a:t> you just have (-1)^(-1) or 1/-1 which is still -1</a:t>
            </a:r>
            <a:endParaRPr lang="en-US" dirty="0"/>
          </a:p>
        </p:txBody>
      </p:sp>
    </p:spTree>
    <p:extLst>
      <p:ext uri="{BB962C8B-B14F-4D97-AF65-F5344CB8AC3E}">
        <p14:creationId xmlns:p14="http://schemas.microsoft.com/office/powerpoint/2010/main" val="1377608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4E4-09A4-4B73-9554-1277C7DF0A01}" type="slidenum">
              <a:rPr lang="en-US"/>
              <a:pPr/>
              <a:t>41</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a:t>Euler's identity</a:t>
            </a:r>
          </a:p>
          <a:p>
            <a:r>
              <a:rPr lang="en-US" b="1" dirty="0"/>
              <a:t>Does the minus sign matter? No,</a:t>
            </a:r>
            <a:r>
              <a:rPr lang="en-US" b="1" baseline="0" dirty="0"/>
              <a:t> you just have (-1)^(-1) or 1/-1 which is still -1</a:t>
            </a:r>
            <a:endParaRPr lang="en-US" dirty="0"/>
          </a:p>
        </p:txBody>
      </p:sp>
    </p:spTree>
    <p:extLst>
      <p:ext uri="{BB962C8B-B14F-4D97-AF65-F5344CB8AC3E}">
        <p14:creationId xmlns:p14="http://schemas.microsoft.com/office/powerpoint/2010/main" val="42750370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4E4-09A4-4B73-9554-1277C7DF0A01}" type="slidenum">
              <a:rPr lang="en-US"/>
              <a:pPr/>
              <a:t>42</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a:t>Euler's identity</a:t>
            </a:r>
          </a:p>
          <a:p>
            <a:r>
              <a:rPr lang="en-US" b="1" dirty="0"/>
              <a:t>Does the minus sign matter? No,</a:t>
            </a:r>
            <a:r>
              <a:rPr lang="en-US" b="1" baseline="0" dirty="0"/>
              <a:t> you just have (-1)^(-1) or 1/-1 which is still -1</a:t>
            </a:r>
            <a:endParaRPr lang="en-US" dirty="0"/>
          </a:p>
        </p:txBody>
      </p:sp>
    </p:spTree>
    <p:extLst>
      <p:ext uri="{BB962C8B-B14F-4D97-AF65-F5344CB8AC3E}">
        <p14:creationId xmlns:p14="http://schemas.microsoft.com/office/powerpoint/2010/main" val="1062332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4E4-09A4-4B73-9554-1277C7DF0A01}" type="slidenum">
              <a:rPr lang="en-US"/>
              <a:pPr/>
              <a:t>43</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a:t>Euler's identity</a:t>
            </a:r>
          </a:p>
          <a:p>
            <a:r>
              <a:rPr lang="en-US" b="1" dirty="0"/>
              <a:t>Does the minus sign matter? No,</a:t>
            </a:r>
            <a:r>
              <a:rPr lang="en-US" b="1" baseline="0" dirty="0"/>
              <a:t> you just have (-1)^(-1) or 1/-1 which is still -1</a:t>
            </a:r>
            <a:endParaRPr lang="en-US" dirty="0"/>
          </a:p>
        </p:txBody>
      </p:sp>
    </p:spTree>
    <p:extLst>
      <p:ext uri="{BB962C8B-B14F-4D97-AF65-F5344CB8AC3E}">
        <p14:creationId xmlns:p14="http://schemas.microsoft.com/office/powerpoint/2010/main" val="11157933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5274E4-09A4-4B73-9554-1277C7DF0A01}" type="slidenum">
              <a:rPr lang="en-US"/>
              <a:pPr/>
              <a:t>44</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b="1" dirty="0"/>
              <a:t>Euler's identity</a:t>
            </a:r>
          </a:p>
          <a:p>
            <a:r>
              <a:rPr lang="en-US" b="1" dirty="0"/>
              <a:t>Does the minus sign matter? No,</a:t>
            </a:r>
            <a:r>
              <a:rPr lang="en-US" b="1" baseline="0" dirty="0"/>
              <a:t> you just have (-1)^(-1) or 1/-1 which is still -1</a:t>
            </a:r>
            <a:endParaRPr lang="en-US" dirty="0"/>
          </a:p>
        </p:txBody>
      </p:sp>
    </p:spTree>
    <p:extLst>
      <p:ext uri="{BB962C8B-B14F-4D97-AF65-F5344CB8AC3E}">
        <p14:creationId xmlns:p14="http://schemas.microsoft.com/office/powerpoint/2010/main" val="1112207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2515E6-9221-4A79-BD85-A3C73F15FB47}" type="slidenum">
              <a:rPr lang="en-US"/>
              <a:pPr/>
              <a:t>45</a:t>
            </a:fld>
            <a:endParaRPr lang="en-US"/>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33100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know because you don’t know what structure. You have to guess and find ratios until you get something that makes sense. (I have an example that does that but it’s not short. I don’t normally have time for it.)</a:t>
            </a:r>
          </a:p>
        </p:txBody>
      </p:sp>
      <p:sp>
        <p:nvSpPr>
          <p:cNvPr id="4" name="Slide Number Placeholder 3"/>
          <p:cNvSpPr>
            <a:spLocks noGrp="1"/>
          </p:cNvSpPr>
          <p:nvPr>
            <p:ph type="sldNum" sz="quarter" idx="10"/>
          </p:nvPr>
        </p:nvSpPr>
        <p:spPr/>
        <p:txBody>
          <a:bodyPr/>
          <a:lstStyle/>
          <a:p>
            <a:fld id="{5E3F4100-0ED8-4E7D-B59C-DDB9A39961D6}" type="slidenum">
              <a:rPr lang="en-US" smtClean="0"/>
              <a:pPr/>
              <a:t>46</a:t>
            </a:fld>
            <a:endParaRPr lang="en-US"/>
          </a:p>
        </p:txBody>
      </p:sp>
    </p:spTree>
    <p:extLst>
      <p:ext uri="{BB962C8B-B14F-4D97-AF65-F5344CB8AC3E}">
        <p14:creationId xmlns:p14="http://schemas.microsoft.com/office/powerpoint/2010/main" val="25940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know because you don’t know what structure. You have to guess and find ratios until you get something that makes sense. (I have an example that does that but it’s not short. I don’t normally have time for it.)</a:t>
            </a:r>
          </a:p>
        </p:txBody>
      </p:sp>
      <p:sp>
        <p:nvSpPr>
          <p:cNvPr id="4" name="Slide Number Placeholder 3"/>
          <p:cNvSpPr>
            <a:spLocks noGrp="1"/>
          </p:cNvSpPr>
          <p:nvPr>
            <p:ph type="sldNum" sz="quarter" idx="10"/>
          </p:nvPr>
        </p:nvSpPr>
        <p:spPr/>
        <p:txBody>
          <a:bodyPr/>
          <a:lstStyle/>
          <a:p>
            <a:fld id="{5E3F4100-0ED8-4E7D-B59C-DDB9A39961D6}" type="slidenum">
              <a:rPr lang="en-US" smtClean="0"/>
              <a:pPr/>
              <a:t>47</a:t>
            </a:fld>
            <a:endParaRPr lang="en-US"/>
          </a:p>
        </p:txBody>
      </p:sp>
    </p:spTree>
    <p:extLst>
      <p:ext uri="{BB962C8B-B14F-4D97-AF65-F5344CB8AC3E}">
        <p14:creationId xmlns:p14="http://schemas.microsoft.com/office/powerpoint/2010/main" val="118686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this in real space before. But to get the BZ we need the reciprocal lattice.</a:t>
            </a:r>
          </a:p>
          <a:p>
            <a:endParaRPr lang="en-US" dirty="0"/>
          </a:p>
          <a:p>
            <a:r>
              <a:rPr lang="en-US" dirty="0"/>
              <a:t>Which type of crystal is the cut out? It looks like the BCC Wigner-Seitz cell, which means it’s the BZ for an </a:t>
            </a:r>
            <a:r>
              <a:rPr lang="en-US" dirty="0" err="1"/>
              <a:t>fcc</a:t>
            </a:r>
            <a:r>
              <a:rPr lang="en-US" dirty="0"/>
              <a:t> crystal. So, diamond, Si, even things with more than one atom in the basis but are the </a:t>
            </a:r>
            <a:r>
              <a:rPr lang="en-US" dirty="0" err="1"/>
              <a:t>fcc</a:t>
            </a:r>
            <a:r>
              <a:rPr lang="en-US" dirty="0"/>
              <a:t> lattice like NaCl and GaAs.</a:t>
            </a:r>
          </a:p>
          <a:p>
            <a:endParaRPr lang="en-US" dirty="0"/>
          </a:p>
          <a:p>
            <a:r>
              <a:rPr lang="en-US" dirty="0"/>
              <a:t>If we had more time before the next homework, I’d have you cut these out to visualize them more, but other things are more important. Feel free to cut them out on your own. </a:t>
            </a:r>
          </a:p>
        </p:txBody>
      </p:sp>
      <p:sp>
        <p:nvSpPr>
          <p:cNvPr id="4" name="Slide Number Placeholder 3"/>
          <p:cNvSpPr>
            <a:spLocks noGrp="1"/>
          </p:cNvSpPr>
          <p:nvPr>
            <p:ph type="sldNum" sz="quarter" idx="10"/>
          </p:nvPr>
        </p:nvSpPr>
        <p:spPr/>
        <p:txBody>
          <a:bodyPr/>
          <a:lstStyle/>
          <a:p>
            <a:fld id="{CA07A30A-D0FE-4E31-9E27-FDD5606E2656}" type="slidenum">
              <a:rPr lang="en-US" smtClean="0"/>
              <a:pPr/>
              <a:t>6</a:t>
            </a:fld>
            <a:endParaRPr lang="en-US"/>
          </a:p>
        </p:txBody>
      </p:sp>
    </p:spTree>
    <p:extLst>
      <p:ext uri="{BB962C8B-B14F-4D97-AF65-F5344CB8AC3E}">
        <p14:creationId xmlns:p14="http://schemas.microsoft.com/office/powerpoint/2010/main" val="3897844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know because you don’t know what structure. You have to guess and find ratios until you get something that makes sense. (I have an example that does that but it’s not short. I don’t normally have time for it.)</a:t>
            </a:r>
          </a:p>
        </p:txBody>
      </p:sp>
      <p:sp>
        <p:nvSpPr>
          <p:cNvPr id="4" name="Slide Number Placeholder 3"/>
          <p:cNvSpPr>
            <a:spLocks noGrp="1"/>
          </p:cNvSpPr>
          <p:nvPr>
            <p:ph type="sldNum" sz="quarter" idx="10"/>
          </p:nvPr>
        </p:nvSpPr>
        <p:spPr/>
        <p:txBody>
          <a:bodyPr/>
          <a:lstStyle/>
          <a:p>
            <a:fld id="{5E3F4100-0ED8-4E7D-B59C-DDB9A39961D6}" type="slidenum">
              <a:rPr lang="en-US" smtClean="0"/>
              <a:pPr/>
              <a:t>48</a:t>
            </a:fld>
            <a:endParaRPr lang="en-US"/>
          </a:p>
        </p:txBody>
      </p:sp>
    </p:spTree>
    <p:extLst>
      <p:ext uri="{BB962C8B-B14F-4D97-AF65-F5344CB8AC3E}">
        <p14:creationId xmlns:p14="http://schemas.microsoft.com/office/powerpoint/2010/main" val="986868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don’t know because you don’t know what structure. You have to guess and find ratios until you get something that makes sense. (I have an example that does that but it’s not short. I don’t normally have time for it. You’ll get practice on this in the homework.)</a:t>
            </a:r>
          </a:p>
        </p:txBody>
      </p:sp>
      <p:sp>
        <p:nvSpPr>
          <p:cNvPr id="4" name="Slide Number Placeholder 3"/>
          <p:cNvSpPr>
            <a:spLocks noGrp="1"/>
          </p:cNvSpPr>
          <p:nvPr>
            <p:ph type="sldNum" sz="quarter" idx="10"/>
          </p:nvPr>
        </p:nvSpPr>
        <p:spPr/>
        <p:txBody>
          <a:bodyPr/>
          <a:lstStyle/>
          <a:p>
            <a:fld id="{5E3F4100-0ED8-4E7D-B59C-DDB9A39961D6}" type="slidenum">
              <a:rPr lang="en-US" smtClean="0"/>
              <a:pPr/>
              <a:t>49</a:t>
            </a:fld>
            <a:endParaRPr lang="en-US"/>
          </a:p>
        </p:txBody>
      </p:sp>
    </p:spTree>
    <p:extLst>
      <p:ext uri="{BB962C8B-B14F-4D97-AF65-F5344CB8AC3E}">
        <p14:creationId xmlns:p14="http://schemas.microsoft.com/office/powerpoint/2010/main" val="4003089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57066" indent="-291179" eaLnBrk="0" hangingPunct="0">
              <a:defRPr>
                <a:solidFill>
                  <a:schemeClr val="tx1"/>
                </a:solidFill>
                <a:latin typeface="Times New Roman" panose="02020603050405020304" pitchFamily="18" charset="0"/>
              </a:defRPr>
            </a:lvl2pPr>
            <a:lvl3pPr marL="1164717" indent="-232943" eaLnBrk="0" hangingPunct="0">
              <a:defRPr>
                <a:solidFill>
                  <a:schemeClr val="tx1"/>
                </a:solidFill>
                <a:latin typeface="Times New Roman" panose="02020603050405020304" pitchFamily="18" charset="0"/>
              </a:defRPr>
            </a:lvl3pPr>
            <a:lvl4pPr marL="1630604" indent="-232943" eaLnBrk="0" hangingPunct="0">
              <a:defRPr>
                <a:solidFill>
                  <a:schemeClr val="tx1"/>
                </a:solidFill>
                <a:latin typeface="Times New Roman" panose="02020603050405020304" pitchFamily="18" charset="0"/>
              </a:defRPr>
            </a:lvl4pPr>
            <a:lvl5pPr marL="2096491" indent="-232943" eaLnBrk="0" hangingPunct="0">
              <a:defRPr>
                <a:solidFill>
                  <a:schemeClr val="tx1"/>
                </a:solidFill>
                <a:latin typeface="Times New Roman" panose="02020603050405020304" pitchFamily="18" charset="0"/>
              </a:defRPr>
            </a:lvl5pPr>
            <a:lvl6pPr marL="2562377" indent="-232943" eaLnBrk="0" fontAlgn="base" hangingPunct="0">
              <a:spcBef>
                <a:spcPct val="0"/>
              </a:spcBef>
              <a:spcAft>
                <a:spcPct val="0"/>
              </a:spcAft>
              <a:defRPr>
                <a:solidFill>
                  <a:schemeClr val="tx1"/>
                </a:solidFill>
                <a:latin typeface="Times New Roman" panose="02020603050405020304" pitchFamily="18" charset="0"/>
              </a:defRPr>
            </a:lvl6pPr>
            <a:lvl7pPr marL="3028264" indent="-232943" eaLnBrk="0" fontAlgn="base" hangingPunct="0">
              <a:spcBef>
                <a:spcPct val="0"/>
              </a:spcBef>
              <a:spcAft>
                <a:spcPct val="0"/>
              </a:spcAft>
              <a:defRPr>
                <a:solidFill>
                  <a:schemeClr val="tx1"/>
                </a:solidFill>
                <a:latin typeface="Times New Roman" panose="02020603050405020304" pitchFamily="18" charset="0"/>
              </a:defRPr>
            </a:lvl7pPr>
            <a:lvl8pPr marL="3494151" indent="-232943" eaLnBrk="0" fontAlgn="base" hangingPunct="0">
              <a:spcBef>
                <a:spcPct val="0"/>
              </a:spcBef>
              <a:spcAft>
                <a:spcPct val="0"/>
              </a:spcAft>
              <a:defRPr>
                <a:solidFill>
                  <a:schemeClr val="tx1"/>
                </a:solidFill>
                <a:latin typeface="Times New Roman" panose="02020603050405020304" pitchFamily="18" charset="0"/>
              </a:defRPr>
            </a:lvl8pPr>
            <a:lvl9pPr marL="3960038" indent="-232943"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ED5DFC-CACB-44C0-B47A-963E80DBCBBF}" type="slidenum">
              <a:rPr lang="en-US" sz="1300">
                <a:latin typeface="Arial" panose="020B0604020202020204" pitchFamily="34" charset="0"/>
              </a:rPr>
              <a:pPr eaLnBrk="1" hangingPunct="1"/>
              <a:t>7</a:t>
            </a:fld>
            <a:endParaRPr lang="en-US" sz="1300">
              <a:latin typeface="Arial" panose="020B0604020202020204"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anose="020B0604020202020204" pitchFamily="34" charset="0"/>
              </a:rPr>
              <a:t>Remember that directions in reciprocal space refer to planes of</a:t>
            </a:r>
            <a:r>
              <a:rPr lang="en-US" baseline="0" dirty="0">
                <a:latin typeface="Arial" panose="020B0604020202020204" pitchFamily="34" charset="0"/>
              </a:rPr>
              <a:t> atoms in real space. </a:t>
            </a:r>
            <a:endParaRPr lang="en-US" dirty="0">
              <a:latin typeface="Arial" panose="020B0604020202020204" pitchFamily="34" charset="0"/>
            </a:endParaRPr>
          </a:p>
        </p:txBody>
      </p:sp>
    </p:spTree>
    <p:extLst>
      <p:ext uri="{BB962C8B-B14F-4D97-AF65-F5344CB8AC3E}">
        <p14:creationId xmlns:p14="http://schemas.microsoft.com/office/powerpoint/2010/main" val="4273816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let’s look at silicon, a very important crystal for technology.</a:t>
            </a:r>
          </a:p>
        </p:txBody>
      </p:sp>
      <p:sp>
        <p:nvSpPr>
          <p:cNvPr id="4" name="Slide Number Placeholder 3"/>
          <p:cNvSpPr>
            <a:spLocks noGrp="1"/>
          </p:cNvSpPr>
          <p:nvPr>
            <p:ph type="sldNum" sz="quarter" idx="10"/>
          </p:nvPr>
        </p:nvSpPr>
        <p:spPr/>
        <p:txBody>
          <a:bodyPr/>
          <a:lstStyle/>
          <a:p>
            <a:fld id="{CA07A30A-D0FE-4E31-9E27-FDD5606E2656}" type="slidenum">
              <a:rPr lang="en-US" smtClean="0"/>
              <a:pPr/>
              <a:t>9</a:t>
            </a:fld>
            <a:endParaRPr lang="en-US"/>
          </a:p>
        </p:txBody>
      </p:sp>
    </p:spTree>
    <p:extLst>
      <p:ext uri="{BB962C8B-B14F-4D97-AF65-F5344CB8AC3E}">
        <p14:creationId xmlns:p14="http://schemas.microsoft.com/office/powerpoint/2010/main" val="45040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11</a:t>
            </a:fld>
            <a:endParaRPr lang="en-US"/>
          </a:p>
        </p:txBody>
      </p:sp>
    </p:spTree>
    <p:extLst>
      <p:ext uri="{BB962C8B-B14F-4D97-AF65-F5344CB8AC3E}">
        <p14:creationId xmlns:p14="http://schemas.microsoft.com/office/powerpoint/2010/main" val="3491249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12</a:t>
            </a:fld>
            <a:endParaRPr lang="en-US"/>
          </a:p>
        </p:txBody>
      </p:sp>
    </p:spTree>
    <p:extLst>
      <p:ext uri="{BB962C8B-B14F-4D97-AF65-F5344CB8AC3E}">
        <p14:creationId xmlns:p14="http://schemas.microsoft.com/office/powerpoint/2010/main" val="42563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dirty="0"/>
              <a:t>What other features from the XRD can give us information besides where are the peaks located. If need hint, if you were trying to model it with a series of gaussian functions, what parameters would you need? Position, width and intensity</a:t>
            </a:r>
          </a:p>
          <a:p>
            <a:pPr>
              <a:buFont typeface="Wingdings" pitchFamily="2" charset="2"/>
              <a:buNone/>
            </a:pPr>
            <a:endParaRPr lang="en-US" dirty="0"/>
          </a:p>
          <a:p>
            <a:pPr>
              <a:buFont typeface="Wingdings" pitchFamily="2" charset="2"/>
              <a:buNone/>
            </a:pPr>
            <a:r>
              <a:rPr lang="en-US" dirty="0"/>
              <a:t>Need to change K’s to G’s </a:t>
            </a:r>
          </a:p>
          <a:p>
            <a:pPr>
              <a:buFont typeface="Wingdings" pitchFamily="2" charset="2"/>
              <a:buNone/>
            </a:pPr>
            <a:r>
              <a:rPr lang="en-US" dirty="0"/>
              <a:t>After our diffraction topic you should be able to:</a:t>
            </a:r>
          </a:p>
          <a:p>
            <a:r>
              <a:rPr lang="en-US" dirty="0"/>
              <a:t>Calculate the </a:t>
            </a:r>
            <a:r>
              <a:rPr lang="en-US" dirty="0">
                <a:solidFill>
                  <a:srgbClr val="0070C0"/>
                </a:solidFill>
              </a:rPr>
              <a:t>structure factor </a:t>
            </a:r>
            <a:r>
              <a:rPr lang="en-US" dirty="0"/>
              <a:t>for simple cubic, bcc, </a:t>
            </a:r>
            <a:r>
              <a:rPr lang="en-US" dirty="0" err="1"/>
              <a:t>fcc</a:t>
            </a:r>
            <a:r>
              <a:rPr lang="en-US" dirty="0"/>
              <a:t>, diamond, zinc blende, rock salt, cesium chloride</a:t>
            </a:r>
          </a:p>
          <a:p>
            <a:pPr marL="0" indent="0">
              <a:buNone/>
            </a:pPr>
            <a:endParaRPr lang="en-US" dirty="0"/>
          </a:p>
          <a:p>
            <a:pPr marL="0" indent="0">
              <a:buNone/>
            </a:pPr>
            <a:r>
              <a:rPr lang="en-US" dirty="0"/>
              <a:t>Diffraction pattern of a lead sulfide </a:t>
            </a:r>
            <a:r>
              <a:rPr lang="en-US" dirty="0" err="1"/>
              <a:t>PbS</a:t>
            </a:r>
            <a:r>
              <a:rPr lang="en-US" dirty="0"/>
              <a:t> quantum dot. Red bars are the expected peaks and intensities for rock salt structure, so great match.</a:t>
            </a:r>
          </a:p>
          <a:p>
            <a:pPr marL="0" indent="0">
              <a:buNone/>
            </a:pPr>
            <a:r>
              <a:rPr lang="en-US" dirty="0"/>
              <a:t>Reference: http://pubs.rsc.org/en/content/articlehtml/2015/RA/C5RA13499D</a:t>
            </a:r>
          </a:p>
          <a:p>
            <a:endParaRPr lang="en-US" dirty="0"/>
          </a:p>
        </p:txBody>
      </p:sp>
      <p:sp>
        <p:nvSpPr>
          <p:cNvPr id="4" name="Slide Number Placeholder 3"/>
          <p:cNvSpPr>
            <a:spLocks noGrp="1"/>
          </p:cNvSpPr>
          <p:nvPr>
            <p:ph type="sldNum" sz="quarter" idx="10"/>
          </p:nvPr>
        </p:nvSpPr>
        <p:spPr/>
        <p:txBody>
          <a:bodyPr/>
          <a:lstStyle/>
          <a:p>
            <a:fld id="{5E3F4100-0ED8-4E7D-B59C-DDB9A39961D6}" type="slidenum">
              <a:rPr lang="en-US" smtClean="0"/>
              <a:pPr/>
              <a:t>13</a:t>
            </a:fld>
            <a:endParaRPr lang="en-US"/>
          </a:p>
        </p:txBody>
      </p:sp>
    </p:spTree>
    <p:extLst>
      <p:ext uri="{BB962C8B-B14F-4D97-AF65-F5344CB8AC3E}">
        <p14:creationId xmlns:p14="http://schemas.microsoft.com/office/powerpoint/2010/main" val="1241984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F7FFB21-1744-46B2-8BFA-C224042D8A0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31863" y="96838"/>
            <a:ext cx="7158037" cy="1412875"/>
          </a:xfrm>
        </p:spPr>
        <p:txBody>
          <a:bodyPr/>
          <a:lstStyle/>
          <a:p>
            <a:r>
              <a:rPr lang="tr-TR"/>
              <a:t>Asıl başlık stili için tıklatın</a:t>
            </a:r>
          </a:p>
        </p:txBody>
      </p:sp>
      <p:sp>
        <p:nvSpPr>
          <p:cNvPr id="3" name="2 Metin Yer Tutucusu"/>
          <p:cNvSpPr>
            <a:spLocks noGrp="1"/>
          </p:cNvSpPr>
          <p:nvPr>
            <p:ph type="body" sz="half" idx="1"/>
          </p:nvPr>
        </p:nvSpPr>
        <p:spPr>
          <a:xfrm>
            <a:off x="949325" y="1981200"/>
            <a:ext cx="3754438"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856163" y="1981200"/>
            <a:ext cx="3754437"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30CB99D-4EC1-489E-AAED-BC78B53E8838}" type="slidenum">
              <a:rPr lang="en-US"/>
              <a:pPr>
                <a:defRPr/>
              </a:pPr>
              <a:t>‹#›</a:t>
            </a:fld>
            <a:endParaRPr lang="en-US"/>
          </a:p>
        </p:txBody>
      </p:sp>
    </p:spTree>
    <p:extLst>
      <p:ext uri="{BB962C8B-B14F-4D97-AF65-F5344CB8AC3E}">
        <p14:creationId xmlns:p14="http://schemas.microsoft.com/office/powerpoint/2010/main" val="364253151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7FFB21-1744-46B2-8BFA-C224042D8A0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FFB21-1744-46B2-8BFA-C224042D8A0D}" type="datetimeFigureOut">
              <a:rPr lang="en-US" smtClean="0"/>
              <a:pPr/>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7FFB21-1744-46B2-8BFA-C224042D8A0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7FFB21-1744-46B2-8BFA-C224042D8A0D}" type="datetimeFigureOut">
              <a:rPr lang="en-US" smtClean="0"/>
              <a:pPr/>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7FFB21-1744-46B2-8BFA-C224042D8A0D}" type="datetimeFigureOut">
              <a:rPr lang="en-US" smtClean="0"/>
              <a:pPr/>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FFB21-1744-46B2-8BFA-C224042D8A0D}" type="datetimeFigureOut">
              <a:rPr lang="en-US" smtClean="0"/>
              <a:pPr/>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FFB21-1744-46B2-8BFA-C224042D8A0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FFB21-1744-46B2-8BFA-C224042D8A0D}" type="datetimeFigureOut">
              <a:rPr lang="en-US" smtClean="0"/>
              <a:pPr/>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C9CA11-DB28-4303-87B4-5DBCA47228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FFB21-1744-46B2-8BFA-C224042D8A0D}" type="datetimeFigureOut">
              <a:rPr lang="en-US" smtClean="0"/>
              <a:pPr/>
              <a:t>9/7/2022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9CA11-DB28-4303-87B4-5DBCA47228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3.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6.xml.rels><?xml version="1.0" encoding="UTF-8" standalone="yes"?>
<Relationships xmlns="http://schemas.openxmlformats.org/package/2006/relationships"><Relationship Id="rId3" Type="http://schemas.openxmlformats.org/officeDocument/2006/relationships/hyperlink" Target="movies/YouTube%20-%20Laser%20pointer%20and%20Diffraction%20grating%20-%20Dragonlasers.com.fl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gif"/></Relationships>
</file>

<file path=ppt/slides/_rels/slide17.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wmf"/><Relationship Id="rId11" Type="http://schemas.openxmlformats.org/officeDocument/2006/relationships/image" Target="../media/image32.png"/><Relationship Id="rId5" Type="http://schemas.openxmlformats.org/officeDocument/2006/relationships/oleObject" Target="../embeddings/oleObject12.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32.png"/><Relationship Id="rId3" Type="http://schemas.openxmlformats.org/officeDocument/2006/relationships/oleObject" Target="../embeddings/oleObject15.bin"/><Relationship Id="rId7" Type="http://schemas.openxmlformats.org/officeDocument/2006/relationships/oleObject" Target="../embeddings/oleObject12.bin"/><Relationship Id="rId12" Type="http://schemas.openxmlformats.org/officeDocument/2006/relationships/image" Target="../media/image31.w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8.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0.wmf"/><Relationship Id="rId4" Type="http://schemas.openxmlformats.org/officeDocument/2006/relationships/image" Target="../media/image33.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4.bin"/><Relationship Id="rId3" Type="http://schemas.openxmlformats.org/officeDocument/2006/relationships/oleObject" Target="../embeddings/oleObject15.bin"/><Relationship Id="rId7" Type="http://schemas.openxmlformats.org/officeDocument/2006/relationships/oleObject" Target="../embeddings/oleObject11.bin"/><Relationship Id="rId12"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wmf"/><Relationship Id="rId11" Type="http://schemas.openxmlformats.org/officeDocument/2006/relationships/oleObject" Target="../embeddings/oleObject13.bin"/><Relationship Id="rId5" Type="http://schemas.openxmlformats.org/officeDocument/2006/relationships/oleObject" Target="../embeddings/oleObject16.bin"/><Relationship Id="rId15" Type="http://schemas.openxmlformats.org/officeDocument/2006/relationships/image" Target="../media/image32.png"/><Relationship Id="rId10" Type="http://schemas.openxmlformats.org/officeDocument/2006/relationships/image" Target="../media/image29.wmf"/><Relationship Id="rId4" Type="http://schemas.openxmlformats.org/officeDocument/2006/relationships/image" Target="../media/image33.wmf"/><Relationship Id="rId9" Type="http://schemas.openxmlformats.org/officeDocument/2006/relationships/oleObject" Target="../embeddings/oleObject12.bin"/><Relationship Id="rId1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13.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9.wmf"/><Relationship Id="rId17" Type="http://schemas.openxmlformats.org/officeDocument/2006/relationships/image" Target="../media/image32.png"/><Relationship Id="rId2" Type="http://schemas.openxmlformats.org/officeDocument/2006/relationships/notesSlide" Target="../notesSlides/notesSlide16.xml"/><Relationship Id="rId16" Type="http://schemas.openxmlformats.org/officeDocument/2006/relationships/image" Target="../media/image31.wmf"/><Relationship Id="rId1" Type="http://schemas.openxmlformats.org/officeDocument/2006/relationships/slideLayout" Target="../slideLayouts/slideLayout6.xml"/><Relationship Id="rId6" Type="http://schemas.openxmlformats.org/officeDocument/2006/relationships/image" Target="../media/image34.wmf"/><Relationship Id="rId11" Type="http://schemas.openxmlformats.org/officeDocument/2006/relationships/oleObject" Target="../embeddings/oleObject12.bin"/><Relationship Id="rId5" Type="http://schemas.openxmlformats.org/officeDocument/2006/relationships/oleObject" Target="../embeddings/oleObject16.bin"/><Relationship Id="rId15" Type="http://schemas.openxmlformats.org/officeDocument/2006/relationships/oleObject" Target="../embeddings/oleObject14.bin"/><Relationship Id="rId10" Type="http://schemas.openxmlformats.org/officeDocument/2006/relationships/image" Target="../media/image28.wmf"/><Relationship Id="rId4" Type="http://schemas.openxmlformats.org/officeDocument/2006/relationships/image" Target="../media/image33.wmf"/><Relationship Id="rId9" Type="http://schemas.openxmlformats.org/officeDocument/2006/relationships/oleObject" Target="../embeddings/oleObject11.bin"/><Relationship Id="rId1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38.wmf"/><Relationship Id="rId2" Type="http://schemas.openxmlformats.org/officeDocument/2006/relationships/oleObject" Target="../embeddings/oleObject18.bin"/><Relationship Id="rId1" Type="http://schemas.openxmlformats.org/officeDocument/2006/relationships/slideLayout" Target="../slideLayouts/slideLayout6.xml"/><Relationship Id="rId6" Type="http://schemas.openxmlformats.org/officeDocument/2006/relationships/oleObject" Target="../embeddings/oleObject20.bin"/><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6.wmf"/><Relationship Id="rId7" Type="http://schemas.openxmlformats.org/officeDocument/2006/relationships/oleObject" Target="../embeddings/oleObject21.bin"/><Relationship Id="rId2" Type="http://schemas.openxmlformats.org/officeDocument/2006/relationships/oleObject" Target="../embeddings/oleObject18.bin"/><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image" Target="../media/image41.png"/><Relationship Id="rId5" Type="http://schemas.openxmlformats.org/officeDocument/2006/relationships/image" Target="../media/image37.wmf"/><Relationship Id="rId10" Type="http://schemas.openxmlformats.org/officeDocument/2006/relationships/image" Target="../media/image38.wmf"/><Relationship Id="rId4" Type="http://schemas.openxmlformats.org/officeDocument/2006/relationships/oleObject" Target="../embeddings/oleObject19.bin"/><Relationship Id="rId9"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9.png"/><Relationship Id="rId7" Type="http://schemas.openxmlformats.org/officeDocument/2006/relationships/image" Target="../media/image42.w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9.png"/><Relationship Id="rId7" Type="http://schemas.openxmlformats.org/officeDocument/2006/relationships/image" Target="../media/image42.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9.png"/><Relationship Id="rId7" Type="http://schemas.openxmlformats.org/officeDocument/2006/relationships/image" Target="../media/image42.w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9.png"/><Relationship Id="rId7" Type="http://schemas.openxmlformats.org/officeDocument/2006/relationships/image" Target="../media/image42.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40.wmf"/><Relationship Id="rId4" Type="http://schemas.openxmlformats.org/officeDocument/2006/relationships/oleObject" Target="../embeddings/oleObject22.bin"/><Relationship Id="rId9"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45.wmf"/><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oleObject" Target="../embeddings/oleObject27.bin"/><Relationship Id="rId5" Type="http://schemas.openxmlformats.org/officeDocument/2006/relationships/image" Target="../media/image44.png"/><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oleObject" Target="../embeddings/oleObject26.bin"/><Relationship Id="rId7"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oleObject" Target="../embeddings/oleObject27.bin"/><Relationship Id="rId5" Type="http://schemas.openxmlformats.org/officeDocument/2006/relationships/image" Target="../media/image44.png"/><Relationship Id="rId4" Type="http://schemas.openxmlformats.org/officeDocument/2006/relationships/image" Target="../media/image43.wmf"/><Relationship Id="rId9" Type="http://schemas.openxmlformats.org/officeDocument/2006/relationships/image" Target="../media/image46.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7.wmf"/><Relationship Id="rId11" Type="http://schemas.openxmlformats.org/officeDocument/2006/relationships/image" Target="../media/image46.wmf"/><Relationship Id="rId5" Type="http://schemas.openxmlformats.org/officeDocument/2006/relationships/oleObject" Target="../embeddings/oleObject29.bin"/><Relationship Id="rId10" Type="http://schemas.openxmlformats.org/officeDocument/2006/relationships/oleObject" Target="../embeddings/oleObject28.bin"/><Relationship Id="rId4" Type="http://schemas.openxmlformats.org/officeDocument/2006/relationships/image" Target="../media/image43.wmf"/><Relationship Id="rId9"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oleObject" Target="../embeddings/oleObject26.bin"/><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7.wmf"/><Relationship Id="rId11" Type="http://schemas.openxmlformats.org/officeDocument/2006/relationships/image" Target="../media/image46.wmf"/><Relationship Id="rId5" Type="http://schemas.openxmlformats.org/officeDocument/2006/relationships/oleObject" Target="../embeddings/oleObject29.bin"/><Relationship Id="rId10" Type="http://schemas.openxmlformats.org/officeDocument/2006/relationships/oleObject" Target="../embeddings/oleObject28.bin"/><Relationship Id="rId4" Type="http://schemas.openxmlformats.org/officeDocument/2006/relationships/image" Target="../media/image43.wmf"/><Relationship Id="rId9" Type="http://schemas.openxmlformats.org/officeDocument/2006/relationships/image" Target="../media/image45.wmf"/></Relationships>
</file>

<file path=ppt/slides/_rels/slide31.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image" Target="../media/image45.wmf"/><Relationship Id="rId3" Type="http://schemas.openxmlformats.org/officeDocument/2006/relationships/oleObject" Target="../embeddings/oleObject26.bin"/><Relationship Id="rId7" Type="http://schemas.openxmlformats.org/officeDocument/2006/relationships/oleObject" Target="../embeddings/oleObject30.bin"/><Relationship Id="rId12" Type="http://schemas.openxmlformats.org/officeDocument/2006/relationships/oleObject" Target="../embeddings/oleObject27.bin"/><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7.wmf"/><Relationship Id="rId11" Type="http://schemas.openxmlformats.org/officeDocument/2006/relationships/image" Target="../media/image44.png"/><Relationship Id="rId5" Type="http://schemas.openxmlformats.org/officeDocument/2006/relationships/oleObject" Target="../embeddings/oleObject29.bin"/><Relationship Id="rId15" Type="http://schemas.openxmlformats.org/officeDocument/2006/relationships/image" Target="../media/image46.wmf"/><Relationship Id="rId10" Type="http://schemas.openxmlformats.org/officeDocument/2006/relationships/image" Target="../media/image49.wmf"/><Relationship Id="rId4" Type="http://schemas.openxmlformats.org/officeDocument/2006/relationships/image" Target="../media/image43.wmf"/><Relationship Id="rId9" Type="http://schemas.openxmlformats.org/officeDocument/2006/relationships/oleObject" Target="../embeddings/oleObject31.bin"/><Relationship Id="rId14" Type="http://schemas.openxmlformats.org/officeDocument/2006/relationships/oleObject" Target="../embeddings/oleObject28.bin"/></Relationships>
</file>

<file path=ppt/slides/_rels/slide3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0.gif"/></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7.gif"/><Relationship Id="rId7" Type="http://schemas.openxmlformats.org/officeDocument/2006/relationships/image" Target="../media/image10.wmf"/><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oleObject" Target="../embeddings/oleObject33.bin"/><Relationship Id="rId5" Type="http://schemas.openxmlformats.org/officeDocument/2006/relationships/image" Target="../media/image58.wmf"/><Relationship Id="rId4" Type="http://schemas.openxmlformats.org/officeDocument/2006/relationships/oleObject" Target="../embeddings/oleObject32.bin"/><Relationship Id="rId9" Type="http://schemas.openxmlformats.org/officeDocument/2006/relationships/image" Target="../media/image12.wmf"/></Relationships>
</file>

<file path=ppt/slides/_rels/slide38.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57.gif"/><Relationship Id="rId7" Type="http://schemas.openxmlformats.org/officeDocument/2006/relationships/oleObject" Target="../embeddings/oleObject35.bin"/><Relationship Id="rId12" Type="http://schemas.openxmlformats.org/officeDocument/2006/relationships/image" Target="../media/image12.wmf"/><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9.png"/><Relationship Id="rId11" Type="http://schemas.openxmlformats.org/officeDocument/2006/relationships/oleObject" Target="../embeddings/oleObject34.bin"/><Relationship Id="rId5" Type="http://schemas.openxmlformats.org/officeDocument/2006/relationships/image" Target="../media/image58.wmf"/><Relationship Id="rId10" Type="http://schemas.openxmlformats.org/officeDocument/2006/relationships/image" Target="../media/image10.wmf"/><Relationship Id="rId4" Type="http://schemas.openxmlformats.org/officeDocument/2006/relationships/oleObject" Target="../embeddings/oleObject32.bin"/><Relationship Id="rId9" Type="http://schemas.openxmlformats.org/officeDocument/2006/relationships/oleObject" Target="../embeddings/oleObject33.bin"/></Relationships>
</file>

<file path=ppt/slides/_rels/slide3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57.gif"/><Relationship Id="rId7" Type="http://schemas.openxmlformats.org/officeDocument/2006/relationships/oleObject" Target="../embeddings/oleObject35.bin"/><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58.wmf"/><Relationship Id="rId4" Type="http://schemas.openxmlformats.org/officeDocument/2006/relationships/oleObject" Target="../embeddings/oleObject3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40.wmf"/><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image" Target="../media/image59.wmf"/><Relationship Id="rId9"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40.wmf"/><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image" Target="../media/image59.wmf"/><Relationship Id="rId9" Type="http://schemas.openxmlformats.org/officeDocument/2006/relationships/image" Target="../media/image39.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0.wmf"/><Relationship Id="rId11" Type="http://schemas.openxmlformats.org/officeDocument/2006/relationships/image" Target="../media/image60.png"/><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image" Target="../media/image59.wmf"/><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40.wmf"/><Relationship Id="rId11" Type="http://schemas.openxmlformats.org/officeDocument/2006/relationships/image" Target="../media/image60.png"/><Relationship Id="rId5" Type="http://schemas.openxmlformats.org/officeDocument/2006/relationships/oleObject" Target="../embeddings/oleObject37.bin"/><Relationship Id="rId10" Type="http://schemas.openxmlformats.org/officeDocument/2006/relationships/oleObject" Target="../embeddings/oleObject40.bin"/><Relationship Id="rId4" Type="http://schemas.openxmlformats.org/officeDocument/2006/relationships/image" Target="../media/image59.wmf"/><Relationship Id="rId9" Type="http://schemas.openxmlformats.org/officeDocument/2006/relationships/image" Target="../media/image39.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0.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39.png"/><Relationship Id="rId4" Type="http://schemas.openxmlformats.org/officeDocument/2006/relationships/image" Target="../media/image59.wmf"/><Relationship Id="rId9" Type="http://schemas.openxmlformats.org/officeDocument/2006/relationships/image" Target="../media/image61.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2.xml"/><Relationship Id="rId5" Type="http://schemas.openxmlformats.org/officeDocument/2006/relationships/image" Target="../media/image55.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7.bin"/><Relationship Id="rId1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2.wmf"/><Relationship Id="rId17" Type="http://schemas.openxmlformats.org/officeDocument/2006/relationships/oleObject" Target="../embeddings/oleObject9.bin"/><Relationship Id="rId2" Type="http://schemas.openxmlformats.org/officeDocument/2006/relationships/notesSlide" Target="../notesSlides/notesSlide3.xml"/><Relationship Id="rId16" Type="http://schemas.openxmlformats.org/officeDocument/2006/relationships/image" Target="../media/image14.wmf"/><Relationship Id="rId20" Type="http://schemas.openxmlformats.org/officeDocument/2006/relationships/image" Target="../media/image16.wmf"/><Relationship Id="rId1" Type="http://schemas.openxmlformats.org/officeDocument/2006/relationships/slideLayout" Target="../slideLayouts/slideLayout7.xml"/><Relationship Id="rId6" Type="http://schemas.openxmlformats.org/officeDocument/2006/relationships/image" Target="../media/image9.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1.wmf"/><Relationship Id="rId19" Type="http://schemas.openxmlformats.org/officeDocument/2006/relationships/oleObject" Target="../embeddings/oleObject10.bin"/><Relationship Id="rId4" Type="http://schemas.openxmlformats.org/officeDocument/2006/relationships/image" Target="../media/image8.wmf"/><Relationship Id="rId9" Type="http://schemas.openxmlformats.org/officeDocument/2006/relationships/oleObject" Target="../embeddings/oleObject5.bin"/><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gi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Group: What happens if the lattice is not rectangular?</a:t>
            </a:r>
          </a:p>
        </p:txBody>
      </p:sp>
      <p:sp>
        <p:nvSpPr>
          <p:cNvPr id="3" name="Content Placeholder 2"/>
          <p:cNvSpPr>
            <a:spLocks noGrp="1"/>
          </p:cNvSpPr>
          <p:nvPr>
            <p:ph idx="1"/>
          </p:nvPr>
        </p:nvSpPr>
        <p:spPr>
          <a:xfrm>
            <a:off x="457200" y="2000072"/>
            <a:ext cx="8229600" cy="1447800"/>
          </a:xfrm>
        </p:spPr>
        <p:txBody>
          <a:bodyPr/>
          <a:lstStyle/>
          <a:p>
            <a:r>
              <a:rPr lang="en-US" dirty="0"/>
              <a:t>Determine the reciprocal lattice for: </a:t>
            </a:r>
          </a:p>
        </p:txBody>
      </p:sp>
      <p:grpSp>
        <p:nvGrpSpPr>
          <p:cNvPr id="10" name="Group 9"/>
          <p:cNvGrpSpPr/>
          <p:nvPr/>
        </p:nvGrpSpPr>
        <p:grpSpPr>
          <a:xfrm>
            <a:off x="990600" y="3295471"/>
            <a:ext cx="2119312" cy="1676400"/>
            <a:chOff x="1371600" y="2895600"/>
            <a:chExt cx="2119312" cy="1676400"/>
          </a:xfrm>
        </p:grpSpPr>
        <p:sp>
          <p:nvSpPr>
            <p:cNvPr id="4" name="Parallelogram 3"/>
            <p:cNvSpPr/>
            <p:nvPr/>
          </p:nvSpPr>
          <p:spPr>
            <a:xfrm flipV="1">
              <a:off x="1371600"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4"/>
            <p:cNvSpPr/>
            <p:nvPr/>
          </p:nvSpPr>
          <p:spPr>
            <a:xfrm flipV="1">
              <a:off x="1947864"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flipV="1">
              <a:off x="2533648"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flipV="1">
              <a:off x="1566864"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flipV="1">
              <a:off x="2143128"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p:cNvSpPr/>
            <p:nvPr/>
          </p:nvSpPr>
          <p:spPr>
            <a:xfrm flipV="1">
              <a:off x="2728912"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p:cNvCxnSpPr/>
          <p:nvPr/>
        </p:nvCxnSpPr>
        <p:spPr>
          <a:xfrm>
            <a:off x="1219200" y="4133671"/>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V="1">
            <a:off x="685800" y="3600271"/>
            <a:ext cx="838200" cy="228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95400" y="4133671"/>
            <a:ext cx="609600" cy="461665"/>
          </a:xfrm>
          <a:prstGeom prst="rect">
            <a:avLst/>
          </a:prstGeom>
          <a:noFill/>
        </p:spPr>
        <p:txBody>
          <a:bodyPr wrap="square" rtlCol="0">
            <a:spAutoFit/>
          </a:bodyPr>
          <a:lstStyle/>
          <a:p>
            <a:r>
              <a:rPr lang="en-US" sz="2400" b="1" dirty="0">
                <a:solidFill>
                  <a:srgbClr val="FF0000"/>
                </a:solidFill>
              </a:rPr>
              <a:t>a</a:t>
            </a:r>
            <a:r>
              <a:rPr lang="en-US" sz="2400" b="1" baseline="-25000" dirty="0">
                <a:solidFill>
                  <a:srgbClr val="FF0000"/>
                </a:solidFill>
              </a:rPr>
              <a:t>1</a:t>
            </a:r>
          </a:p>
        </p:txBody>
      </p:sp>
      <p:sp>
        <p:nvSpPr>
          <p:cNvPr id="16" name="TextBox 15"/>
          <p:cNvSpPr txBox="1"/>
          <p:nvPr/>
        </p:nvSpPr>
        <p:spPr>
          <a:xfrm>
            <a:off x="609600" y="3600271"/>
            <a:ext cx="609600" cy="461665"/>
          </a:xfrm>
          <a:prstGeom prst="rect">
            <a:avLst/>
          </a:prstGeom>
          <a:noFill/>
        </p:spPr>
        <p:txBody>
          <a:bodyPr wrap="square" rtlCol="0">
            <a:spAutoFit/>
          </a:bodyPr>
          <a:lstStyle/>
          <a:p>
            <a:r>
              <a:rPr lang="en-US" sz="2400" b="1" dirty="0">
                <a:solidFill>
                  <a:srgbClr val="FF0000"/>
                </a:solidFill>
              </a:rPr>
              <a:t>a</a:t>
            </a:r>
            <a:r>
              <a:rPr lang="en-US" sz="2400" b="1" baseline="-25000" dirty="0">
                <a:solidFill>
                  <a:srgbClr val="FF0000"/>
                </a:solidFill>
              </a:rPr>
              <a:t>2</a:t>
            </a:r>
          </a:p>
        </p:txBody>
      </p:sp>
      <p:grpSp>
        <p:nvGrpSpPr>
          <p:cNvPr id="11" name="Group 16"/>
          <p:cNvGrpSpPr/>
          <p:nvPr/>
        </p:nvGrpSpPr>
        <p:grpSpPr>
          <a:xfrm rot="5400000">
            <a:off x="5569744" y="3135927"/>
            <a:ext cx="2119312" cy="1676400"/>
            <a:chOff x="1371600" y="2895600"/>
            <a:chExt cx="2119312" cy="1676400"/>
          </a:xfrm>
        </p:grpSpPr>
        <p:sp>
          <p:nvSpPr>
            <p:cNvPr id="18" name="Parallelogram 17"/>
            <p:cNvSpPr/>
            <p:nvPr/>
          </p:nvSpPr>
          <p:spPr>
            <a:xfrm flipV="1">
              <a:off x="1371600"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p:cNvSpPr/>
            <p:nvPr/>
          </p:nvSpPr>
          <p:spPr>
            <a:xfrm flipV="1">
              <a:off x="1947864"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flipV="1">
              <a:off x="2533648" y="28956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flipV="1">
              <a:off x="1566864"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p:cNvSpPr/>
            <p:nvPr/>
          </p:nvSpPr>
          <p:spPr>
            <a:xfrm flipV="1">
              <a:off x="2143128"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flipV="1">
              <a:off x="2728912" y="3733800"/>
              <a:ext cx="762000" cy="838200"/>
            </a:xfrm>
            <a:prstGeom prst="parallelogram">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1219200" y="5200471"/>
            <a:ext cx="1524000" cy="461665"/>
          </a:xfrm>
          <a:prstGeom prst="rect">
            <a:avLst/>
          </a:prstGeom>
          <a:noFill/>
        </p:spPr>
        <p:txBody>
          <a:bodyPr wrap="square" rtlCol="0">
            <a:spAutoFit/>
          </a:bodyPr>
          <a:lstStyle/>
          <a:p>
            <a:r>
              <a:rPr lang="en-US" sz="2400" b="1" dirty="0"/>
              <a:t>Real space</a:t>
            </a:r>
          </a:p>
        </p:txBody>
      </p:sp>
      <p:sp>
        <p:nvSpPr>
          <p:cNvPr id="25" name="TextBox 24"/>
          <p:cNvSpPr txBox="1"/>
          <p:nvPr/>
        </p:nvSpPr>
        <p:spPr>
          <a:xfrm>
            <a:off x="5410200" y="5276671"/>
            <a:ext cx="2362200" cy="1200329"/>
          </a:xfrm>
          <a:prstGeom prst="rect">
            <a:avLst/>
          </a:prstGeom>
          <a:noFill/>
        </p:spPr>
        <p:txBody>
          <a:bodyPr wrap="square" rtlCol="0">
            <a:spAutoFit/>
          </a:bodyPr>
          <a:lstStyle/>
          <a:p>
            <a:pPr algn="ctr"/>
            <a:r>
              <a:rPr lang="en-US" sz="2400" b="1" dirty="0"/>
              <a:t>Fourier (reciprocal) space</a:t>
            </a:r>
          </a:p>
        </p:txBody>
      </p:sp>
      <p:cxnSp>
        <p:nvCxnSpPr>
          <p:cNvPr id="27" name="Straight Arrow Connector 26"/>
          <p:cNvCxnSpPr/>
          <p:nvPr/>
        </p:nvCxnSpPr>
        <p:spPr>
          <a:xfrm rot="5400000" flipH="1" flipV="1">
            <a:off x="5524500" y="4171771"/>
            <a:ext cx="533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91200" y="4286071"/>
            <a:ext cx="838200" cy="152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943600" y="4362271"/>
            <a:ext cx="609600" cy="461665"/>
          </a:xfrm>
          <a:prstGeom prst="rect">
            <a:avLst/>
          </a:prstGeom>
          <a:noFill/>
        </p:spPr>
        <p:txBody>
          <a:bodyPr wrap="square" rtlCol="0">
            <a:spAutoFit/>
          </a:bodyPr>
          <a:lstStyle/>
          <a:p>
            <a:r>
              <a:rPr lang="en-US" sz="2400" b="1" dirty="0">
                <a:solidFill>
                  <a:srgbClr val="FF0000"/>
                </a:solidFill>
              </a:rPr>
              <a:t>b</a:t>
            </a:r>
            <a:r>
              <a:rPr lang="en-US" sz="2400" b="1" baseline="-25000" dirty="0">
                <a:solidFill>
                  <a:srgbClr val="FF0000"/>
                </a:solidFill>
              </a:rPr>
              <a:t>1</a:t>
            </a:r>
          </a:p>
        </p:txBody>
      </p:sp>
      <p:sp>
        <p:nvSpPr>
          <p:cNvPr id="31" name="TextBox 30"/>
          <p:cNvSpPr txBox="1"/>
          <p:nvPr/>
        </p:nvSpPr>
        <p:spPr>
          <a:xfrm>
            <a:off x="5257800" y="3905071"/>
            <a:ext cx="609600" cy="461665"/>
          </a:xfrm>
          <a:prstGeom prst="rect">
            <a:avLst/>
          </a:prstGeom>
          <a:noFill/>
        </p:spPr>
        <p:txBody>
          <a:bodyPr wrap="square" rtlCol="0">
            <a:spAutoFit/>
          </a:bodyPr>
          <a:lstStyle/>
          <a:p>
            <a:r>
              <a:rPr lang="en-US" sz="2400" b="1" dirty="0">
                <a:solidFill>
                  <a:srgbClr val="FF0000"/>
                </a:solidFill>
              </a:rPr>
              <a:t>b</a:t>
            </a:r>
            <a:r>
              <a:rPr lang="en-US" sz="2400" b="1" baseline="-25000" dirty="0">
                <a:solidFill>
                  <a:srgbClr val="FF0000"/>
                </a:solidFill>
              </a:rPr>
              <a:t>2</a:t>
            </a:r>
          </a:p>
        </p:txBody>
      </p:sp>
      <p:sp>
        <p:nvSpPr>
          <p:cNvPr id="13" name="Rectangle 12"/>
          <p:cNvSpPr/>
          <p:nvPr/>
        </p:nvSpPr>
        <p:spPr>
          <a:xfrm>
            <a:off x="457200" y="5876835"/>
            <a:ext cx="4572000" cy="830997"/>
          </a:xfrm>
          <a:prstGeom prst="rect">
            <a:avLst/>
          </a:prstGeom>
        </p:spPr>
        <p:txBody>
          <a:bodyPr>
            <a:spAutoFit/>
          </a:bodyPr>
          <a:lstStyle/>
          <a:p>
            <a:pPr algn="ctr"/>
            <a:r>
              <a:rPr lang="en-US" sz="2400" dirty="0">
                <a:solidFill>
                  <a:srgbClr val="FF0000"/>
                </a:solidFill>
              </a:rPr>
              <a:t>In 2D, </a:t>
            </a:r>
            <a:r>
              <a:rPr lang="en-US" sz="2400" b="1" dirty="0">
                <a:solidFill>
                  <a:srgbClr val="FF0000"/>
                </a:solidFill>
              </a:rPr>
              <a:t>reciprocal vectors are perpendicular </a:t>
            </a:r>
            <a:r>
              <a:rPr lang="en-US" sz="2400" dirty="0">
                <a:solidFill>
                  <a:srgbClr val="FF0000"/>
                </a:solidFill>
              </a:rPr>
              <a:t>to opposite axis.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230-78A8-DF6E-AD10-AC67ED91DC37}"/>
              </a:ext>
            </a:extLst>
          </p:cNvPr>
          <p:cNvSpPr>
            <a:spLocks noGrp="1"/>
          </p:cNvSpPr>
          <p:nvPr>
            <p:ph type="title"/>
          </p:nvPr>
        </p:nvSpPr>
        <p:spPr>
          <a:xfrm>
            <a:off x="457200" y="2280138"/>
            <a:ext cx="8229600" cy="1143000"/>
          </a:xfrm>
        </p:spPr>
        <p:txBody>
          <a:bodyPr>
            <a:normAutofit fontScale="90000"/>
          </a:bodyPr>
          <a:lstStyle/>
          <a:p>
            <a:r>
              <a:rPr lang="en-US" dirty="0"/>
              <a:t>Now that we know how to construct reciprocal lattice vectors and BZs, let’s get back to how that helps us understand diffraction. </a:t>
            </a:r>
          </a:p>
        </p:txBody>
      </p:sp>
    </p:spTree>
    <p:extLst>
      <p:ext uri="{BB962C8B-B14F-4D97-AF65-F5344CB8AC3E}">
        <p14:creationId xmlns:p14="http://schemas.microsoft.com/office/powerpoint/2010/main" val="235362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1169551"/>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8" y="4425111"/>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77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1169551"/>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(this defines the </a:t>
            </a:r>
            <a:r>
              <a:rPr lang="en-US" sz="2000" u="sng" dirty="0">
                <a:latin typeface="Comic Sans MS" pitchFamily="66" charset="0"/>
                <a:sym typeface="Symbol" pitchFamily="18" charset="2"/>
              </a:rPr>
              <a:t>positions</a:t>
            </a:r>
            <a:r>
              <a:rPr lang="en-US" sz="2000" dirty="0">
                <a:latin typeface="Comic Sans MS" pitchFamily="66" charset="0"/>
                <a:sym typeface="Symbol" pitchFamily="18" charset="2"/>
              </a:rPr>
              <a:t> of diffraction spots)</a:t>
            </a:r>
          </a:p>
        </p:txBody>
      </p:sp>
      <p:sp>
        <p:nvSpPr>
          <p:cNvPr id="8" name="AutoShape 5"/>
          <p:cNvSpPr>
            <a:spLocks noChangeArrowheads="1"/>
          </p:cNvSpPr>
          <p:nvPr/>
        </p:nvSpPr>
        <p:spPr bwMode="auto">
          <a:xfrm>
            <a:off x="3695700" y="974725"/>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9" name="Text Box 6"/>
          <p:cNvSpPr txBox="1">
            <a:spLocks noChangeArrowheads="1"/>
          </p:cNvSpPr>
          <p:nvPr/>
        </p:nvSpPr>
        <p:spPr bwMode="auto">
          <a:xfrm>
            <a:off x="1331913" y="754062"/>
            <a:ext cx="2032000" cy="830997"/>
          </a:xfrm>
          <a:prstGeom prst="rect">
            <a:avLst/>
          </a:prstGeom>
          <a:noFill/>
          <a:ln w="9525">
            <a:noFill/>
            <a:miter lim="800000"/>
            <a:headEnd/>
            <a:tailEnd/>
          </a:ln>
        </p:spPr>
        <p:txBody>
          <a:bodyPr>
            <a:spAutoFit/>
          </a:bodyPr>
          <a:lstStyle/>
          <a:p>
            <a:pPr algn="ctr" eaLnBrk="0" hangingPunct="0"/>
            <a:r>
              <a:rPr lang="en-GB" sz="2400" dirty="0"/>
              <a:t>POSITION OF PEAKS</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8" y="4425111"/>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79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1169551"/>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(this defines the </a:t>
            </a:r>
            <a:r>
              <a:rPr lang="en-US" sz="2000" u="sng" dirty="0">
                <a:latin typeface="Comic Sans MS" pitchFamily="66" charset="0"/>
                <a:sym typeface="Symbol" pitchFamily="18" charset="2"/>
              </a:rPr>
              <a:t>positions</a:t>
            </a:r>
            <a:r>
              <a:rPr lang="en-US" sz="2000" dirty="0">
                <a:latin typeface="Comic Sans MS" pitchFamily="66" charset="0"/>
                <a:sym typeface="Symbol" pitchFamily="18" charset="2"/>
              </a:rPr>
              <a:t> of diffraction spots)</a:t>
            </a:r>
          </a:p>
        </p:txBody>
      </p:sp>
      <p:sp>
        <p:nvSpPr>
          <p:cNvPr id="8" name="AutoShape 5"/>
          <p:cNvSpPr>
            <a:spLocks noChangeArrowheads="1"/>
          </p:cNvSpPr>
          <p:nvPr/>
        </p:nvSpPr>
        <p:spPr bwMode="auto">
          <a:xfrm>
            <a:off x="3695700" y="974725"/>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9" name="Text Box 6"/>
          <p:cNvSpPr txBox="1">
            <a:spLocks noChangeArrowheads="1"/>
          </p:cNvSpPr>
          <p:nvPr/>
        </p:nvSpPr>
        <p:spPr bwMode="auto">
          <a:xfrm>
            <a:off x="1331913" y="754062"/>
            <a:ext cx="2032000" cy="830997"/>
          </a:xfrm>
          <a:prstGeom prst="rect">
            <a:avLst/>
          </a:prstGeom>
          <a:noFill/>
          <a:ln w="9525">
            <a:noFill/>
            <a:miter lim="800000"/>
            <a:headEnd/>
            <a:tailEnd/>
          </a:ln>
        </p:spPr>
        <p:txBody>
          <a:bodyPr>
            <a:spAutoFit/>
          </a:bodyPr>
          <a:lstStyle/>
          <a:p>
            <a:pPr algn="ctr" eaLnBrk="0" hangingPunct="0"/>
            <a:r>
              <a:rPr lang="en-GB" sz="2400" dirty="0"/>
              <a:t>POSITION OF PEAKS</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sp>
        <p:nvSpPr>
          <p:cNvPr id="13" name="Text Box 9"/>
          <p:cNvSpPr txBox="1">
            <a:spLocks noChangeArrowheads="1"/>
          </p:cNvSpPr>
          <p:nvPr/>
        </p:nvSpPr>
        <p:spPr bwMode="auto">
          <a:xfrm>
            <a:off x="1476375" y="1971675"/>
            <a:ext cx="1574800" cy="822325"/>
          </a:xfrm>
          <a:prstGeom prst="rect">
            <a:avLst/>
          </a:prstGeom>
          <a:noFill/>
          <a:ln w="9525">
            <a:noFill/>
            <a:miter lim="800000"/>
            <a:headEnd/>
            <a:tailEnd/>
          </a:ln>
        </p:spPr>
        <p:txBody>
          <a:bodyPr>
            <a:spAutoFit/>
          </a:bodyPr>
          <a:lstStyle/>
          <a:p>
            <a:pPr algn="ctr" eaLnBrk="0" hangingPunct="0"/>
            <a:r>
              <a:rPr lang="en-GB" sz="2400" dirty="0"/>
              <a:t>WIDTH OF PEAK</a:t>
            </a:r>
          </a:p>
        </p:txBody>
      </p:sp>
      <p:sp>
        <p:nvSpPr>
          <p:cNvPr id="16" name="Text Box 12"/>
          <p:cNvSpPr txBox="1">
            <a:spLocks noChangeArrowheads="1"/>
          </p:cNvSpPr>
          <p:nvPr/>
        </p:nvSpPr>
        <p:spPr bwMode="auto">
          <a:xfrm>
            <a:off x="1258888" y="3154362"/>
            <a:ext cx="2016125" cy="830997"/>
          </a:xfrm>
          <a:prstGeom prst="rect">
            <a:avLst/>
          </a:prstGeom>
          <a:noFill/>
          <a:ln w="9525">
            <a:noFill/>
            <a:miter lim="800000"/>
            <a:headEnd/>
            <a:tailEnd/>
          </a:ln>
        </p:spPr>
        <p:txBody>
          <a:bodyPr>
            <a:spAutoFit/>
          </a:bodyPr>
          <a:lstStyle/>
          <a:p>
            <a:pPr algn="ctr" eaLnBrk="0" hangingPunct="0"/>
            <a:r>
              <a:rPr lang="en-GB" sz="2400" dirty="0"/>
              <a:t>INTENSITY OF PEAKS</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8" y="4425111"/>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p:bldP spid="11" grpId="0"/>
      <p:bldP spid="1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1169551"/>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(this defines the </a:t>
            </a:r>
            <a:r>
              <a:rPr lang="en-US" sz="2000" u="sng" dirty="0">
                <a:latin typeface="Comic Sans MS" pitchFamily="66" charset="0"/>
                <a:sym typeface="Symbol" pitchFamily="18" charset="2"/>
              </a:rPr>
              <a:t>positions</a:t>
            </a:r>
            <a:r>
              <a:rPr lang="en-US" sz="2000" dirty="0">
                <a:latin typeface="Comic Sans MS" pitchFamily="66" charset="0"/>
                <a:sym typeface="Symbol" pitchFamily="18" charset="2"/>
              </a:rPr>
              <a:t> of diffraction spots)</a:t>
            </a:r>
          </a:p>
        </p:txBody>
      </p:sp>
      <p:sp>
        <p:nvSpPr>
          <p:cNvPr id="8" name="AutoShape 5"/>
          <p:cNvSpPr>
            <a:spLocks noChangeArrowheads="1"/>
          </p:cNvSpPr>
          <p:nvPr/>
        </p:nvSpPr>
        <p:spPr bwMode="auto">
          <a:xfrm>
            <a:off x="3695700" y="974725"/>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9" name="Text Box 6"/>
          <p:cNvSpPr txBox="1">
            <a:spLocks noChangeArrowheads="1"/>
          </p:cNvSpPr>
          <p:nvPr/>
        </p:nvSpPr>
        <p:spPr bwMode="auto">
          <a:xfrm>
            <a:off x="1331913" y="754062"/>
            <a:ext cx="2032000" cy="830997"/>
          </a:xfrm>
          <a:prstGeom prst="rect">
            <a:avLst/>
          </a:prstGeom>
          <a:noFill/>
          <a:ln w="9525">
            <a:noFill/>
            <a:miter lim="800000"/>
            <a:headEnd/>
            <a:tailEnd/>
          </a:ln>
        </p:spPr>
        <p:txBody>
          <a:bodyPr>
            <a:spAutoFit/>
          </a:bodyPr>
          <a:lstStyle/>
          <a:p>
            <a:pPr algn="ctr" eaLnBrk="0" hangingPunct="0"/>
            <a:r>
              <a:rPr lang="en-GB" sz="2400" dirty="0"/>
              <a:t>POSITION OF PEAKS</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sp>
        <p:nvSpPr>
          <p:cNvPr id="12" name="AutoShape 8"/>
          <p:cNvSpPr>
            <a:spLocks noChangeArrowheads="1"/>
          </p:cNvSpPr>
          <p:nvPr/>
        </p:nvSpPr>
        <p:spPr bwMode="auto">
          <a:xfrm>
            <a:off x="3695700" y="2192337"/>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13" name="Text Box 9"/>
          <p:cNvSpPr txBox="1">
            <a:spLocks noChangeArrowheads="1"/>
          </p:cNvSpPr>
          <p:nvPr/>
        </p:nvSpPr>
        <p:spPr bwMode="auto">
          <a:xfrm>
            <a:off x="1476375" y="1971675"/>
            <a:ext cx="1574800" cy="822325"/>
          </a:xfrm>
          <a:prstGeom prst="rect">
            <a:avLst/>
          </a:prstGeom>
          <a:noFill/>
          <a:ln w="9525">
            <a:noFill/>
            <a:miter lim="800000"/>
            <a:headEnd/>
            <a:tailEnd/>
          </a:ln>
        </p:spPr>
        <p:txBody>
          <a:bodyPr>
            <a:spAutoFit/>
          </a:bodyPr>
          <a:lstStyle/>
          <a:p>
            <a:pPr algn="ctr" eaLnBrk="0" hangingPunct="0"/>
            <a:r>
              <a:rPr lang="en-GB" sz="2400" dirty="0"/>
              <a:t>WIDTH OF PEAK</a:t>
            </a:r>
          </a:p>
        </p:txBody>
      </p:sp>
      <p:sp>
        <p:nvSpPr>
          <p:cNvPr id="14" name="Text Box 10"/>
          <p:cNvSpPr txBox="1">
            <a:spLocks noChangeArrowheads="1"/>
          </p:cNvSpPr>
          <p:nvPr/>
        </p:nvSpPr>
        <p:spPr bwMode="auto">
          <a:xfrm>
            <a:off x="5522913" y="1970087"/>
            <a:ext cx="2286000" cy="830997"/>
          </a:xfrm>
          <a:prstGeom prst="rect">
            <a:avLst/>
          </a:prstGeom>
          <a:noFill/>
          <a:ln w="9525">
            <a:noFill/>
            <a:miter lim="800000"/>
            <a:headEnd/>
            <a:tailEnd/>
          </a:ln>
        </p:spPr>
        <p:txBody>
          <a:bodyPr>
            <a:spAutoFit/>
          </a:bodyPr>
          <a:lstStyle/>
          <a:p>
            <a:pPr algn="ctr" eaLnBrk="0" hangingPunct="0">
              <a:spcBef>
                <a:spcPct val="50000"/>
              </a:spcBef>
            </a:pPr>
            <a:r>
              <a:rPr lang="en-GB" sz="2400" dirty="0"/>
              <a:t>PERFECTION OF LATTICE</a:t>
            </a:r>
          </a:p>
        </p:txBody>
      </p:sp>
      <p:sp>
        <p:nvSpPr>
          <p:cNvPr id="16" name="Text Box 12"/>
          <p:cNvSpPr txBox="1">
            <a:spLocks noChangeArrowheads="1"/>
          </p:cNvSpPr>
          <p:nvPr/>
        </p:nvSpPr>
        <p:spPr bwMode="auto">
          <a:xfrm>
            <a:off x="1258888" y="3154362"/>
            <a:ext cx="2016125" cy="830997"/>
          </a:xfrm>
          <a:prstGeom prst="rect">
            <a:avLst/>
          </a:prstGeom>
          <a:noFill/>
          <a:ln w="9525">
            <a:noFill/>
            <a:miter lim="800000"/>
            <a:headEnd/>
            <a:tailEnd/>
          </a:ln>
        </p:spPr>
        <p:txBody>
          <a:bodyPr>
            <a:spAutoFit/>
          </a:bodyPr>
          <a:lstStyle/>
          <a:p>
            <a:pPr algn="ctr" eaLnBrk="0" hangingPunct="0"/>
            <a:r>
              <a:rPr lang="en-GB" sz="2400" dirty="0"/>
              <a:t>INTENSITY OF PEAKS</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8" y="4425111"/>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21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p:bldP spid="11" grpId="0"/>
      <p:bldP spid="12" grpId="0" animBg="1"/>
      <p:bldP spid="13" grpId="0"/>
      <p:bldP spid="1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2015936"/>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(this defines the </a:t>
            </a:r>
            <a:r>
              <a:rPr lang="en-US" sz="2000" u="sng" dirty="0">
                <a:latin typeface="Comic Sans MS" pitchFamily="66" charset="0"/>
                <a:sym typeface="Symbol" pitchFamily="18" charset="2"/>
              </a:rPr>
              <a:t>positions</a:t>
            </a:r>
            <a:r>
              <a:rPr lang="en-US" sz="2000" dirty="0">
                <a:latin typeface="Comic Sans MS" pitchFamily="66" charset="0"/>
                <a:sym typeface="Symbol" pitchFamily="18" charset="2"/>
              </a:rPr>
              <a:t> of diffraction spots)</a:t>
            </a:r>
          </a:p>
          <a:p>
            <a:pPr marL="627063" lvl="1" indent="-169863" defTabSz="169863">
              <a:spcBef>
                <a:spcPts val="1200"/>
              </a:spcBef>
              <a:buSzPct val="120000"/>
              <a:buFontTx/>
              <a:buChar char="-"/>
              <a:tabLst>
                <a:tab pos="225425" algn="l"/>
              </a:tabLst>
              <a:defRPr/>
            </a:pPr>
            <a:r>
              <a:rPr lang="en-US" sz="2000" dirty="0">
                <a:latin typeface="Comic Sans MS" pitchFamily="66" charset="0"/>
                <a:sym typeface="Symbol" pitchFamily="18" charset="2"/>
              </a:rPr>
              <a:t>The </a:t>
            </a:r>
            <a:r>
              <a:rPr lang="en-US" sz="2000" u="sng" dirty="0">
                <a:latin typeface="Comic Sans MS" pitchFamily="66" charset="0"/>
                <a:sym typeface="Symbol" pitchFamily="18" charset="2"/>
              </a:rPr>
              <a:t>atom type</a:t>
            </a:r>
            <a:r>
              <a:rPr lang="en-US" sz="2000" dirty="0">
                <a:latin typeface="Comic Sans MS" pitchFamily="66" charset="0"/>
                <a:sym typeface="Symbol" pitchFamily="18" charset="2"/>
              </a:rPr>
              <a:t> at each point</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(these define the </a:t>
            </a:r>
            <a:r>
              <a:rPr lang="en-US" sz="2000" u="sng" dirty="0">
                <a:latin typeface="Comic Sans MS" pitchFamily="66" charset="0"/>
                <a:sym typeface="Symbol" pitchFamily="18" charset="2"/>
              </a:rPr>
              <a:t>intensity</a:t>
            </a:r>
            <a:r>
              <a:rPr lang="en-US" sz="2000" dirty="0">
                <a:latin typeface="Comic Sans MS" pitchFamily="66" charset="0"/>
                <a:sym typeface="Symbol" pitchFamily="18" charset="2"/>
              </a:rPr>
              <a:t> of diffraction spots)</a:t>
            </a:r>
          </a:p>
        </p:txBody>
      </p:sp>
      <p:sp>
        <p:nvSpPr>
          <p:cNvPr id="8" name="AutoShape 5"/>
          <p:cNvSpPr>
            <a:spLocks noChangeArrowheads="1"/>
          </p:cNvSpPr>
          <p:nvPr/>
        </p:nvSpPr>
        <p:spPr bwMode="auto">
          <a:xfrm>
            <a:off x="3695700" y="974725"/>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9" name="Text Box 6"/>
          <p:cNvSpPr txBox="1">
            <a:spLocks noChangeArrowheads="1"/>
          </p:cNvSpPr>
          <p:nvPr/>
        </p:nvSpPr>
        <p:spPr bwMode="auto">
          <a:xfrm>
            <a:off x="1331913" y="754062"/>
            <a:ext cx="2032000" cy="830997"/>
          </a:xfrm>
          <a:prstGeom prst="rect">
            <a:avLst/>
          </a:prstGeom>
          <a:noFill/>
          <a:ln w="9525">
            <a:noFill/>
            <a:miter lim="800000"/>
            <a:headEnd/>
            <a:tailEnd/>
          </a:ln>
        </p:spPr>
        <p:txBody>
          <a:bodyPr>
            <a:spAutoFit/>
          </a:bodyPr>
          <a:lstStyle/>
          <a:p>
            <a:pPr algn="ctr" eaLnBrk="0" hangingPunct="0"/>
            <a:r>
              <a:rPr lang="en-GB" sz="2400" dirty="0"/>
              <a:t>POSITION OF PEAKS</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sp>
        <p:nvSpPr>
          <p:cNvPr id="12" name="AutoShape 8"/>
          <p:cNvSpPr>
            <a:spLocks noChangeArrowheads="1"/>
          </p:cNvSpPr>
          <p:nvPr/>
        </p:nvSpPr>
        <p:spPr bwMode="auto">
          <a:xfrm>
            <a:off x="3695700" y="2192337"/>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13" name="Text Box 9"/>
          <p:cNvSpPr txBox="1">
            <a:spLocks noChangeArrowheads="1"/>
          </p:cNvSpPr>
          <p:nvPr/>
        </p:nvSpPr>
        <p:spPr bwMode="auto">
          <a:xfrm>
            <a:off x="1476375" y="1971675"/>
            <a:ext cx="1574800" cy="822325"/>
          </a:xfrm>
          <a:prstGeom prst="rect">
            <a:avLst/>
          </a:prstGeom>
          <a:noFill/>
          <a:ln w="9525">
            <a:noFill/>
            <a:miter lim="800000"/>
            <a:headEnd/>
            <a:tailEnd/>
          </a:ln>
        </p:spPr>
        <p:txBody>
          <a:bodyPr>
            <a:spAutoFit/>
          </a:bodyPr>
          <a:lstStyle/>
          <a:p>
            <a:pPr algn="ctr" eaLnBrk="0" hangingPunct="0"/>
            <a:r>
              <a:rPr lang="en-GB" sz="2400" dirty="0"/>
              <a:t>WIDTH OF PEAK</a:t>
            </a:r>
          </a:p>
        </p:txBody>
      </p:sp>
      <p:sp>
        <p:nvSpPr>
          <p:cNvPr id="14" name="Text Box 10"/>
          <p:cNvSpPr txBox="1">
            <a:spLocks noChangeArrowheads="1"/>
          </p:cNvSpPr>
          <p:nvPr/>
        </p:nvSpPr>
        <p:spPr bwMode="auto">
          <a:xfrm>
            <a:off x="5522913" y="1970087"/>
            <a:ext cx="2286000" cy="830997"/>
          </a:xfrm>
          <a:prstGeom prst="rect">
            <a:avLst/>
          </a:prstGeom>
          <a:noFill/>
          <a:ln w="9525">
            <a:noFill/>
            <a:miter lim="800000"/>
            <a:headEnd/>
            <a:tailEnd/>
          </a:ln>
        </p:spPr>
        <p:txBody>
          <a:bodyPr>
            <a:spAutoFit/>
          </a:bodyPr>
          <a:lstStyle/>
          <a:p>
            <a:pPr algn="ctr" eaLnBrk="0" hangingPunct="0">
              <a:spcBef>
                <a:spcPct val="50000"/>
              </a:spcBef>
            </a:pPr>
            <a:r>
              <a:rPr lang="en-GB" sz="2400" dirty="0"/>
              <a:t>PERFECTION OF LATTICE</a:t>
            </a:r>
          </a:p>
        </p:txBody>
      </p:sp>
      <p:sp>
        <p:nvSpPr>
          <p:cNvPr id="15" name="AutoShape 11"/>
          <p:cNvSpPr>
            <a:spLocks noChangeArrowheads="1"/>
          </p:cNvSpPr>
          <p:nvPr/>
        </p:nvSpPr>
        <p:spPr bwMode="auto">
          <a:xfrm>
            <a:off x="3695700" y="3375025"/>
            <a:ext cx="1752600" cy="381000"/>
          </a:xfrm>
          <a:prstGeom prst="leftRightArrow">
            <a:avLst>
              <a:gd name="adj1" fmla="val 50000"/>
              <a:gd name="adj2" fmla="val 92000"/>
            </a:avLst>
          </a:prstGeom>
          <a:solidFill>
            <a:schemeClr val="accent1"/>
          </a:solidFill>
          <a:ln w="9525">
            <a:solidFill>
              <a:schemeClr val="tx1"/>
            </a:solidFill>
            <a:miter lim="800000"/>
            <a:headEnd/>
            <a:tailEnd/>
          </a:ln>
        </p:spPr>
        <p:txBody>
          <a:bodyPr wrap="none" anchor="ctr"/>
          <a:lstStyle/>
          <a:p>
            <a:endParaRPr lang="en-GB"/>
          </a:p>
        </p:txBody>
      </p:sp>
      <p:sp>
        <p:nvSpPr>
          <p:cNvPr id="16" name="Text Box 12"/>
          <p:cNvSpPr txBox="1">
            <a:spLocks noChangeArrowheads="1"/>
          </p:cNvSpPr>
          <p:nvPr/>
        </p:nvSpPr>
        <p:spPr bwMode="auto">
          <a:xfrm>
            <a:off x="1258888" y="3154362"/>
            <a:ext cx="2016125" cy="830997"/>
          </a:xfrm>
          <a:prstGeom prst="rect">
            <a:avLst/>
          </a:prstGeom>
          <a:noFill/>
          <a:ln w="9525">
            <a:noFill/>
            <a:miter lim="800000"/>
            <a:headEnd/>
            <a:tailEnd/>
          </a:ln>
        </p:spPr>
        <p:txBody>
          <a:bodyPr>
            <a:spAutoFit/>
          </a:bodyPr>
          <a:lstStyle/>
          <a:p>
            <a:pPr algn="ctr" eaLnBrk="0" hangingPunct="0"/>
            <a:r>
              <a:rPr lang="en-GB" sz="2400" dirty="0"/>
              <a:t>INTENSITY OF PEAKS</a:t>
            </a:r>
          </a:p>
        </p:txBody>
      </p:sp>
      <p:sp>
        <p:nvSpPr>
          <p:cNvPr id="17" name="Text Box 13"/>
          <p:cNvSpPr txBox="1">
            <a:spLocks noChangeArrowheads="1"/>
          </p:cNvSpPr>
          <p:nvPr/>
        </p:nvSpPr>
        <p:spPr bwMode="auto">
          <a:xfrm>
            <a:off x="5526088" y="3152775"/>
            <a:ext cx="2286000" cy="1187450"/>
          </a:xfrm>
          <a:prstGeom prst="rect">
            <a:avLst/>
          </a:prstGeom>
          <a:noFill/>
          <a:ln w="9525">
            <a:noFill/>
            <a:miter lim="800000"/>
            <a:headEnd/>
            <a:tailEnd/>
          </a:ln>
        </p:spPr>
        <p:txBody>
          <a:bodyPr>
            <a:spAutoFit/>
          </a:bodyPr>
          <a:lstStyle/>
          <a:p>
            <a:pPr algn="ctr" eaLnBrk="0" hangingPunct="0">
              <a:spcBef>
                <a:spcPct val="50000"/>
              </a:spcBef>
            </a:pPr>
            <a:r>
              <a:rPr lang="en-GB" sz="2400"/>
              <a:t>POSITION OF ATOMS IN BASIS</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8" y="4425111"/>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5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p:bldP spid="11" grpId="0"/>
      <p:bldP spid="12" grpId="0" animBg="1"/>
      <p:bldP spid="13" grpId="0"/>
      <p:bldP spid="14" grpId="0"/>
      <p:bldP spid="15"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3"/>
          <p:cNvSpPr txBox="1">
            <a:spLocks noChangeArrowheads="1"/>
          </p:cNvSpPr>
          <p:nvPr/>
        </p:nvSpPr>
        <p:spPr bwMode="auto">
          <a:xfrm>
            <a:off x="609600" y="152400"/>
            <a:ext cx="7924800" cy="461963"/>
          </a:xfrm>
          <a:prstGeom prst="rect">
            <a:avLst/>
          </a:prstGeom>
          <a:noFill/>
          <a:ln w="9525">
            <a:noFill/>
            <a:miter lim="800000"/>
            <a:headEnd/>
            <a:tailEnd/>
          </a:ln>
        </p:spPr>
        <p:txBody>
          <a:bodyPr>
            <a:spAutoFit/>
          </a:bodyPr>
          <a:lstStyle/>
          <a:p>
            <a:pPr algn="ctr"/>
            <a:r>
              <a:rPr lang="en-US" sz="2400" b="1" dirty="0">
                <a:latin typeface="Comic Sans MS" pitchFamily="66" charset="0"/>
              </a:rPr>
              <a:t>XRD allows Crystal Structure Determination</a:t>
            </a:r>
          </a:p>
        </p:txBody>
      </p:sp>
      <p:sp>
        <p:nvSpPr>
          <p:cNvPr id="5" name="TextBox 4">
            <a:hlinkClick r:id="rId3" action="ppaction://hlinkfile"/>
          </p:cNvPr>
          <p:cNvSpPr txBox="1">
            <a:spLocks noChangeArrowheads="1"/>
          </p:cNvSpPr>
          <p:nvPr/>
        </p:nvSpPr>
        <p:spPr bwMode="auto">
          <a:xfrm>
            <a:off x="381000" y="4072622"/>
            <a:ext cx="8610600" cy="2708434"/>
          </a:xfrm>
          <a:prstGeom prst="rect">
            <a:avLst/>
          </a:prstGeom>
          <a:noFill/>
          <a:ln w="9525">
            <a:noFill/>
            <a:miter lim="800000"/>
            <a:headEnd/>
            <a:tailEnd/>
          </a:ln>
        </p:spPr>
        <p:txBody>
          <a:bodyPr wrap="square">
            <a:spAutoFit/>
          </a:bodyPr>
          <a:lstStyle/>
          <a:p>
            <a:pPr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What do we need to know in order to define the crystal structure?</a:t>
            </a:r>
          </a:p>
          <a:p>
            <a:pPr marL="627063" lvl="1" indent="-169863" defTabSz="169863">
              <a:spcBef>
                <a:spcPts val="600"/>
              </a:spcBef>
              <a:buSzPct val="120000"/>
              <a:buFontTx/>
              <a:buChar char="-"/>
              <a:tabLst>
                <a:tab pos="225425" algn="l"/>
              </a:tabLst>
              <a:defRPr/>
            </a:pPr>
            <a:r>
              <a:rPr lang="en-US" sz="2000" dirty="0">
                <a:latin typeface="Comic Sans MS" pitchFamily="66" charset="0"/>
                <a:sym typeface="Symbol" pitchFamily="18" charset="2"/>
              </a:rPr>
              <a:t>The lattice parameters and the lattice type</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(this defines the </a:t>
            </a:r>
            <a:r>
              <a:rPr lang="en-US" sz="2000" u="sng" dirty="0">
                <a:latin typeface="Comic Sans MS" pitchFamily="66" charset="0"/>
                <a:sym typeface="Symbol" pitchFamily="18" charset="2"/>
              </a:rPr>
              <a:t>positions</a:t>
            </a:r>
            <a:r>
              <a:rPr lang="en-US" sz="2000" dirty="0">
                <a:latin typeface="Comic Sans MS" pitchFamily="66" charset="0"/>
                <a:sym typeface="Symbol" pitchFamily="18" charset="2"/>
              </a:rPr>
              <a:t> of diffraction spots)</a:t>
            </a:r>
          </a:p>
          <a:p>
            <a:pPr marL="627063" lvl="1" indent="-169863" defTabSz="169863">
              <a:spcBef>
                <a:spcPts val="1200"/>
              </a:spcBef>
              <a:buSzPct val="120000"/>
              <a:buFontTx/>
              <a:buChar char="-"/>
              <a:tabLst>
                <a:tab pos="225425" algn="l"/>
              </a:tabLst>
              <a:defRPr/>
            </a:pPr>
            <a:r>
              <a:rPr lang="en-US" sz="2000" dirty="0">
                <a:latin typeface="Comic Sans MS" pitchFamily="66" charset="0"/>
                <a:sym typeface="Symbol" pitchFamily="18" charset="2"/>
              </a:rPr>
              <a:t>The </a:t>
            </a:r>
            <a:r>
              <a:rPr lang="en-US" sz="2000" u="sng" dirty="0">
                <a:latin typeface="Comic Sans MS" pitchFamily="66" charset="0"/>
                <a:sym typeface="Symbol" pitchFamily="18" charset="2"/>
              </a:rPr>
              <a:t>atom type</a:t>
            </a:r>
            <a:r>
              <a:rPr lang="en-US" sz="2000" dirty="0">
                <a:latin typeface="Comic Sans MS" pitchFamily="66" charset="0"/>
                <a:sym typeface="Symbol" pitchFamily="18" charset="2"/>
              </a:rPr>
              <a:t> at each point</a:t>
            </a:r>
          </a:p>
          <a:p>
            <a:pPr marL="627063" lvl="1" indent="-169863" defTabSz="169863">
              <a:spcBef>
                <a:spcPts val="600"/>
              </a:spcBef>
              <a:buSzPct val="120000"/>
              <a:tabLst>
                <a:tab pos="225425" algn="l"/>
              </a:tabLst>
              <a:defRPr/>
            </a:pPr>
            <a:r>
              <a:rPr lang="en-US" sz="2000" dirty="0">
                <a:latin typeface="Comic Sans MS" pitchFamily="66" charset="0"/>
                <a:sym typeface="Symbol" pitchFamily="18" charset="2"/>
              </a:rPr>
              <a:t>	(these define the </a:t>
            </a:r>
            <a:r>
              <a:rPr lang="en-US" sz="2000" u="sng" dirty="0">
                <a:latin typeface="Comic Sans MS" pitchFamily="66" charset="0"/>
                <a:sym typeface="Symbol" pitchFamily="18" charset="2"/>
              </a:rPr>
              <a:t>intensity</a:t>
            </a:r>
            <a:r>
              <a:rPr lang="en-US" sz="2000" dirty="0">
                <a:latin typeface="Comic Sans MS" pitchFamily="66" charset="0"/>
                <a:sym typeface="Symbol" pitchFamily="18" charset="2"/>
              </a:rPr>
              <a:t> of diffraction spots)</a:t>
            </a:r>
          </a:p>
          <a:p>
            <a:pPr marL="0" lvl="1" defTabSz="169863">
              <a:spcBef>
                <a:spcPts val="600"/>
              </a:spcBef>
              <a:buClr>
                <a:srgbClr val="FF0000"/>
              </a:buClr>
              <a:buSzPct val="120000"/>
              <a:tabLst>
                <a:tab pos="225425" algn="l"/>
              </a:tabLst>
              <a:defRPr/>
            </a:pPr>
            <a:r>
              <a:rPr lang="en-US" sz="2000" b="1" dirty="0">
                <a:solidFill>
                  <a:srgbClr val="FF0000"/>
                </a:solidFill>
                <a:latin typeface="Comic Sans MS" pitchFamily="66" charset="0"/>
                <a:sym typeface="Symbol" pitchFamily="18" charset="2"/>
              </a:rPr>
              <a:t>Conclusion: If we measure positions and intensities of many spots, 	then we should be able to determine the crystal structure.</a:t>
            </a:r>
          </a:p>
        </p:txBody>
      </p:sp>
      <p:sp>
        <p:nvSpPr>
          <p:cNvPr id="8" name="AutoShape 5"/>
          <p:cNvSpPr>
            <a:spLocks noChangeArrowheads="1"/>
          </p:cNvSpPr>
          <p:nvPr/>
        </p:nvSpPr>
        <p:spPr bwMode="auto">
          <a:xfrm>
            <a:off x="3695700" y="974725"/>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9" name="Text Box 6"/>
          <p:cNvSpPr txBox="1">
            <a:spLocks noChangeArrowheads="1"/>
          </p:cNvSpPr>
          <p:nvPr/>
        </p:nvSpPr>
        <p:spPr bwMode="auto">
          <a:xfrm>
            <a:off x="1331913" y="754062"/>
            <a:ext cx="2032000" cy="830997"/>
          </a:xfrm>
          <a:prstGeom prst="rect">
            <a:avLst/>
          </a:prstGeom>
          <a:noFill/>
          <a:ln w="9525">
            <a:noFill/>
            <a:miter lim="800000"/>
            <a:headEnd/>
            <a:tailEnd/>
          </a:ln>
        </p:spPr>
        <p:txBody>
          <a:bodyPr>
            <a:spAutoFit/>
          </a:bodyPr>
          <a:lstStyle/>
          <a:p>
            <a:pPr algn="ctr" eaLnBrk="0" hangingPunct="0"/>
            <a:r>
              <a:rPr lang="en-GB" sz="2400" dirty="0"/>
              <a:t>POSITION OF PEAKS</a:t>
            </a:r>
          </a:p>
        </p:txBody>
      </p:sp>
      <p:sp>
        <p:nvSpPr>
          <p:cNvPr id="11" name="Text Box 7"/>
          <p:cNvSpPr txBox="1">
            <a:spLocks noChangeArrowheads="1"/>
          </p:cNvSpPr>
          <p:nvPr/>
        </p:nvSpPr>
        <p:spPr bwMode="auto">
          <a:xfrm>
            <a:off x="5522913" y="894060"/>
            <a:ext cx="2286000" cy="461665"/>
          </a:xfrm>
          <a:prstGeom prst="rect">
            <a:avLst/>
          </a:prstGeom>
          <a:noFill/>
          <a:ln w="9525">
            <a:noFill/>
            <a:miter lim="800000"/>
            <a:headEnd/>
            <a:tailEnd/>
          </a:ln>
        </p:spPr>
        <p:txBody>
          <a:bodyPr>
            <a:spAutoFit/>
          </a:bodyPr>
          <a:lstStyle/>
          <a:p>
            <a:pPr algn="ctr" eaLnBrk="0" hangingPunct="0">
              <a:spcBef>
                <a:spcPct val="50000"/>
              </a:spcBef>
            </a:pPr>
            <a:r>
              <a:rPr lang="en-GB" sz="2400" dirty="0"/>
              <a:t>LATTICE TYPE</a:t>
            </a:r>
          </a:p>
        </p:txBody>
      </p:sp>
      <p:sp>
        <p:nvSpPr>
          <p:cNvPr id="12" name="AutoShape 8"/>
          <p:cNvSpPr>
            <a:spLocks noChangeArrowheads="1"/>
          </p:cNvSpPr>
          <p:nvPr/>
        </p:nvSpPr>
        <p:spPr bwMode="auto">
          <a:xfrm>
            <a:off x="3695700" y="2192337"/>
            <a:ext cx="1752600" cy="381000"/>
          </a:xfrm>
          <a:prstGeom prst="leftRightArrow">
            <a:avLst>
              <a:gd name="adj1" fmla="val 50000"/>
              <a:gd name="adj2" fmla="val 92000"/>
            </a:avLst>
          </a:prstGeom>
          <a:solidFill>
            <a:srgbClr val="CCFF99"/>
          </a:solidFill>
          <a:ln w="9525">
            <a:solidFill>
              <a:schemeClr val="tx1"/>
            </a:solidFill>
            <a:miter lim="800000"/>
            <a:headEnd/>
            <a:tailEnd/>
          </a:ln>
        </p:spPr>
        <p:txBody>
          <a:bodyPr wrap="none" anchor="ctr"/>
          <a:lstStyle/>
          <a:p>
            <a:endParaRPr lang="en-GB"/>
          </a:p>
        </p:txBody>
      </p:sp>
      <p:sp>
        <p:nvSpPr>
          <p:cNvPr id="13" name="Text Box 9"/>
          <p:cNvSpPr txBox="1">
            <a:spLocks noChangeArrowheads="1"/>
          </p:cNvSpPr>
          <p:nvPr/>
        </p:nvSpPr>
        <p:spPr bwMode="auto">
          <a:xfrm>
            <a:off x="1476375" y="1971675"/>
            <a:ext cx="1574800" cy="822325"/>
          </a:xfrm>
          <a:prstGeom prst="rect">
            <a:avLst/>
          </a:prstGeom>
          <a:noFill/>
          <a:ln w="9525">
            <a:noFill/>
            <a:miter lim="800000"/>
            <a:headEnd/>
            <a:tailEnd/>
          </a:ln>
        </p:spPr>
        <p:txBody>
          <a:bodyPr>
            <a:spAutoFit/>
          </a:bodyPr>
          <a:lstStyle/>
          <a:p>
            <a:pPr algn="ctr" eaLnBrk="0" hangingPunct="0"/>
            <a:r>
              <a:rPr lang="en-GB" sz="2400" dirty="0"/>
              <a:t>WIDTH OF PEAK</a:t>
            </a:r>
          </a:p>
        </p:txBody>
      </p:sp>
      <p:sp>
        <p:nvSpPr>
          <p:cNvPr id="14" name="Text Box 10"/>
          <p:cNvSpPr txBox="1">
            <a:spLocks noChangeArrowheads="1"/>
          </p:cNvSpPr>
          <p:nvPr/>
        </p:nvSpPr>
        <p:spPr bwMode="auto">
          <a:xfrm>
            <a:off x="5522913" y="1970087"/>
            <a:ext cx="2286000" cy="830997"/>
          </a:xfrm>
          <a:prstGeom prst="rect">
            <a:avLst/>
          </a:prstGeom>
          <a:noFill/>
          <a:ln w="9525">
            <a:noFill/>
            <a:miter lim="800000"/>
            <a:headEnd/>
            <a:tailEnd/>
          </a:ln>
        </p:spPr>
        <p:txBody>
          <a:bodyPr>
            <a:spAutoFit/>
          </a:bodyPr>
          <a:lstStyle/>
          <a:p>
            <a:pPr algn="ctr" eaLnBrk="0" hangingPunct="0">
              <a:spcBef>
                <a:spcPct val="50000"/>
              </a:spcBef>
            </a:pPr>
            <a:r>
              <a:rPr lang="en-GB" sz="2400" dirty="0"/>
              <a:t>PERFECTION OF LATTICE</a:t>
            </a:r>
          </a:p>
        </p:txBody>
      </p:sp>
      <p:sp>
        <p:nvSpPr>
          <p:cNvPr id="15" name="AutoShape 11"/>
          <p:cNvSpPr>
            <a:spLocks noChangeArrowheads="1"/>
          </p:cNvSpPr>
          <p:nvPr/>
        </p:nvSpPr>
        <p:spPr bwMode="auto">
          <a:xfrm>
            <a:off x="3695700" y="3375025"/>
            <a:ext cx="1752600" cy="381000"/>
          </a:xfrm>
          <a:prstGeom prst="leftRightArrow">
            <a:avLst>
              <a:gd name="adj1" fmla="val 50000"/>
              <a:gd name="adj2" fmla="val 92000"/>
            </a:avLst>
          </a:prstGeom>
          <a:solidFill>
            <a:schemeClr val="accent1"/>
          </a:solidFill>
          <a:ln w="9525">
            <a:solidFill>
              <a:schemeClr val="tx1"/>
            </a:solidFill>
            <a:miter lim="800000"/>
            <a:headEnd/>
            <a:tailEnd/>
          </a:ln>
        </p:spPr>
        <p:txBody>
          <a:bodyPr wrap="none" anchor="ctr"/>
          <a:lstStyle/>
          <a:p>
            <a:endParaRPr lang="en-GB"/>
          </a:p>
        </p:txBody>
      </p:sp>
      <p:sp>
        <p:nvSpPr>
          <p:cNvPr id="16" name="Text Box 12"/>
          <p:cNvSpPr txBox="1">
            <a:spLocks noChangeArrowheads="1"/>
          </p:cNvSpPr>
          <p:nvPr/>
        </p:nvSpPr>
        <p:spPr bwMode="auto">
          <a:xfrm>
            <a:off x="1258888" y="3154362"/>
            <a:ext cx="2016125" cy="830997"/>
          </a:xfrm>
          <a:prstGeom prst="rect">
            <a:avLst/>
          </a:prstGeom>
          <a:noFill/>
          <a:ln w="9525">
            <a:noFill/>
            <a:miter lim="800000"/>
            <a:headEnd/>
            <a:tailEnd/>
          </a:ln>
        </p:spPr>
        <p:txBody>
          <a:bodyPr>
            <a:spAutoFit/>
          </a:bodyPr>
          <a:lstStyle/>
          <a:p>
            <a:pPr algn="ctr" eaLnBrk="0" hangingPunct="0"/>
            <a:r>
              <a:rPr lang="en-GB" sz="2400" dirty="0"/>
              <a:t>INTENSITY OF PEAKS</a:t>
            </a:r>
          </a:p>
        </p:txBody>
      </p:sp>
      <p:sp>
        <p:nvSpPr>
          <p:cNvPr id="17" name="Text Box 13"/>
          <p:cNvSpPr txBox="1">
            <a:spLocks noChangeArrowheads="1"/>
          </p:cNvSpPr>
          <p:nvPr/>
        </p:nvSpPr>
        <p:spPr bwMode="auto">
          <a:xfrm>
            <a:off x="5526088" y="3152775"/>
            <a:ext cx="2286000" cy="1187450"/>
          </a:xfrm>
          <a:prstGeom prst="rect">
            <a:avLst/>
          </a:prstGeom>
          <a:noFill/>
          <a:ln w="9525">
            <a:noFill/>
            <a:miter lim="800000"/>
            <a:headEnd/>
            <a:tailEnd/>
          </a:ln>
        </p:spPr>
        <p:txBody>
          <a:bodyPr>
            <a:spAutoFit/>
          </a:bodyPr>
          <a:lstStyle/>
          <a:p>
            <a:pPr algn="ctr" eaLnBrk="0" hangingPunct="0">
              <a:spcBef>
                <a:spcPct val="50000"/>
              </a:spcBef>
            </a:pPr>
            <a:r>
              <a:rPr lang="en-GB" sz="2400"/>
              <a:t>POSITION OF ATOMS IN BASIS</a:t>
            </a:r>
          </a:p>
        </p:txBody>
      </p:sp>
      <p:pic>
        <p:nvPicPr>
          <p:cNvPr id="549890" name="Picture 2" descr="http://pubs.rsc.org/services/images/RSCpubs.ePlatform.Service.FreeContent.ImageService.svc/ImageService/Articleimage/2015/RA/c5ra13499d/c5ra13499d-f3_hi-res.gif">
            <a:extLst>
              <a:ext uri="{FF2B5EF4-FFF2-40B4-BE49-F238E27FC236}">
                <a16:creationId xmlns:a16="http://schemas.microsoft.com/office/drawing/2014/main" id="{D88CA3AF-C46C-405A-956D-8CF38A5805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3519" y="4454554"/>
            <a:ext cx="2088082" cy="1663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4F1013-CDBD-4197-88D9-168B7C39954E}"/>
              </a:ext>
            </a:extLst>
          </p:cNvPr>
          <p:cNvSpPr/>
          <p:nvPr/>
        </p:nvSpPr>
        <p:spPr>
          <a:xfrm>
            <a:off x="8445134" y="5242173"/>
            <a:ext cx="530915" cy="369332"/>
          </a:xfrm>
          <a:prstGeom prst="rect">
            <a:avLst/>
          </a:prstGeom>
        </p:spPr>
        <p:txBody>
          <a:bodyPr wrap="none">
            <a:spAutoFit/>
          </a:bodyPr>
          <a:lstStyle/>
          <a:p>
            <a:r>
              <a:rPr lang="en-US" dirty="0" err="1"/>
              <a:t>PbS</a:t>
            </a:r>
            <a:endParaRPr lang="en-US" dirty="0"/>
          </a:p>
        </p:txBody>
      </p:sp>
      <p:pic>
        <p:nvPicPr>
          <p:cNvPr id="549892" name="Picture 4" descr="http://joeljean.com/images/quantum-dot.png">
            <a:extLst>
              <a:ext uri="{FF2B5EF4-FFF2-40B4-BE49-F238E27FC236}">
                <a16:creationId xmlns:a16="http://schemas.microsoft.com/office/drawing/2014/main" id="{219BE50A-FCD9-4323-A572-0B381555DC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4611" y="4526661"/>
            <a:ext cx="665898" cy="57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45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9" grpId="0"/>
      <p:bldP spid="11" grpId="0"/>
      <p:bldP spid="12" grpId="0" animBg="1"/>
      <p:bldP spid="13" grpId="0"/>
      <p:bldP spid="14" grpId="0"/>
      <p:bldP spid="15"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p:cNvSpPr>
            <a:spLocks noGrp="1"/>
          </p:cNvSpPr>
          <p:nvPr>
            <p:ph type="title"/>
          </p:nvPr>
        </p:nvSpPr>
        <p:spPr>
          <a:xfrm>
            <a:off x="0" y="189903"/>
            <a:ext cx="9144000" cy="1230868"/>
          </a:xfrm>
        </p:spPr>
        <p:txBody>
          <a:bodyPr>
            <a:noAutofit/>
          </a:bodyPr>
          <a:lstStyle/>
          <a:p>
            <a:r>
              <a:rPr lang="en-US" sz="3600" dirty="0"/>
              <a:t>To get a diffraction peak, </a:t>
            </a:r>
            <a:r>
              <a:rPr lang="en-US" sz="3600" b="1" dirty="0"/>
              <a:t>K</a:t>
            </a:r>
            <a:r>
              <a:rPr lang="en-US" sz="3600" dirty="0"/>
              <a:t> has to be a reciprocal lattice vector, but even if </a:t>
            </a:r>
            <a:r>
              <a:rPr lang="en-US" sz="3600" b="1" dirty="0"/>
              <a:t>K</a:t>
            </a:r>
            <a:r>
              <a:rPr lang="en-US" sz="3600" dirty="0"/>
              <a:t> is, </a:t>
            </a:r>
            <a:br>
              <a:rPr lang="en-US" sz="3600" dirty="0"/>
            </a:br>
            <a:r>
              <a:rPr lang="en-US" sz="3600" dirty="0">
                <a:solidFill>
                  <a:srgbClr val="FF0000"/>
                </a:solidFill>
                <a:sym typeface="Symbol" panose="05050102010706020507" pitchFamily="18" charset="2"/>
              </a:rPr>
              <a:t> </a:t>
            </a:r>
            <a:r>
              <a:rPr lang="en-US" sz="3600" i="1" dirty="0">
                <a:solidFill>
                  <a:srgbClr val="FF0000"/>
                </a:solidFill>
              </a:rPr>
              <a:t>f</a:t>
            </a:r>
            <a:r>
              <a:rPr lang="en-US" sz="3600" dirty="0">
                <a:solidFill>
                  <a:srgbClr val="FF0000"/>
                </a:solidFill>
              </a:rPr>
              <a:t>(r)</a:t>
            </a:r>
            <a:r>
              <a:rPr lang="en-US" sz="3600" dirty="0" err="1">
                <a:solidFill>
                  <a:srgbClr val="FF0000"/>
                </a:solidFill>
              </a:rPr>
              <a:t>e</a:t>
            </a:r>
            <a:r>
              <a:rPr lang="en-US" sz="3600" baseline="30000" dirty="0" err="1">
                <a:solidFill>
                  <a:srgbClr val="FF0000"/>
                </a:solidFill>
              </a:rPr>
              <a:t>-i</a:t>
            </a:r>
            <a:r>
              <a:rPr lang="en-US" sz="3600" b="1" baseline="30000" dirty="0" err="1">
                <a:solidFill>
                  <a:srgbClr val="FF0000"/>
                </a:solidFill>
              </a:rPr>
              <a:t>r</a:t>
            </a:r>
            <a:r>
              <a:rPr lang="en-US" sz="3600" baseline="30000" dirty="0" err="1">
                <a:solidFill>
                  <a:srgbClr val="FF0000"/>
                </a:solidFill>
                <a:sym typeface="Symbol" panose="05050102010706020507" pitchFamily="18" charset="2"/>
              </a:rPr>
              <a:t></a:t>
            </a:r>
            <a:r>
              <a:rPr lang="en-US" sz="3600" b="1" baseline="30000" dirty="0" err="1">
                <a:solidFill>
                  <a:srgbClr val="FF0000"/>
                </a:solidFill>
              </a:rPr>
              <a:t>K</a:t>
            </a:r>
            <a:r>
              <a:rPr lang="en-US" sz="3600" dirty="0">
                <a:solidFill>
                  <a:srgbClr val="FF0000"/>
                </a:solidFill>
              </a:rPr>
              <a:t> might still be zero!</a:t>
            </a:r>
          </a:p>
        </p:txBody>
      </p:sp>
      <p:grpSp>
        <p:nvGrpSpPr>
          <p:cNvPr id="16" name="Group 1081"/>
          <p:cNvGrpSpPr>
            <a:grpSpLocks/>
          </p:cNvGrpSpPr>
          <p:nvPr/>
        </p:nvGrpSpPr>
        <p:grpSpPr bwMode="auto">
          <a:xfrm>
            <a:off x="193431" y="4541391"/>
            <a:ext cx="1685925" cy="1905000"/>
            <a:chOff x="3984" y="960"/>
            <a:chExt cx="1062" cy="1200"/>
          </a:xfrm>
        </p:grpSpPr>
        <p:graphicFrame>
          <p:nvGraphicFramePr>
            <p:cNvPr id="17" name="Object 1033"/>
            <p:cNvGraphicFramePr>
              <a:graphicFrameLocks noChangeAspect="1"/>
            </p:cNvGraphicFramePr>
            <p:nvPr/>
          </p:nvGraphicFramePr>
          <p:xfrm>
            <a:off x="4065" y="1802"/>
            <a:ext cx="195" cy="285"/>
          </p:xfrm>
          <a:graphic>
            <a:graphicData uri="http://schemas.openxmlformats.org/presentationml/2006/ole">
              <mc:AlternateContent xmlns:mc="http://schemas.openxmlformats.org/markup-compatibility/2006">
                <mc:Choice xmlns:v="urn:schemas-microsoft-com:vml" Requires="v">
                  <p:oleObj name="Equation" r:id="rId3" imgW="164880" imgH="241200" progId="Equation.3">
                    <p:embed/>
                  </p:oleObj>
                </mc:Choice>
                <mc:Fallback>
                  <p:oleObj name="Equation" r:id="rId3" imgW="164880" imgH="241200" progId="Equation.3">
                    <p:embed/>
                    <p:pic>
                      <p:nvPicPr>
                        <p:cNvPr id="17" name="Object 1033"/>
                        <p:cNvPicPr>
                          <a:picLocks noChangeAspect="1" noChangeArrowheads="1"/>
                        </p:cNvPicPr>
                        <p:nvPr/>
                      </p:nvPicPr>
                      <p:blipFill>
                        <a:blip r:embed="rId4"/>
                        <a:srcRect/>
                        <a:stretch>
                          <a:fillRect/>
                        </a:stretch>
                      </p:blipFill>
                      <p:spPr bwMode="auto">
                        <a:xfrm>
                          <a:off x="4065" y="1802"/>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034"/>
            <p:cNvGraphicFramePr>
              <a:graphicFrameLocks noChangeAspect="1"/>
            </p:cNvGraphicFramePr>
            <p:nvPr/>
          </p:nvGraphicFramePr>
          <p:xfrm>
            <a:off x="4224" y="1008"/>
            <a:ext cx="195" cy="240"/>
          </p:xfrm>
          <a:graphic>
            <a:graphicData uri="http://schemas.openxmlformats.org/presentationml/2006/ole">
              <mc:AlternateContent xmlns:mc="http://schemas.openxmlformats.org/markup-compatibility/2006">
                <mc:Choice xmlns:v="urn:schemas-microsoft-com:vml" Requires="v">
                  <p:oleObj name="Equation" r:id="rId5" imgW="164880" imgH="203040" progId="Equation.3">
                    <p:embed/>
                  </p:oleObj>
                </mc:Choice>
                <mc:Fallback>
                  <p:oleObj name="Equation" r:id="rId5" imgW="164880" imgH="203040" progId="Equation.3">
                    <p:embed/>
                    <p:pic>
                      <p:nvPicPr>
                        <p:cNvPr id="18" name="Object 1034"/>
                        <p:cNvPicPr>
                          <a:picLocks noChangeAspect="1" noChangeArrowheads="1"/>
                        </p:cNvPicPr>
                        <p:nvPr/>
                      </p:nvPicPr>
                      <p:blipFill>
                        <a:blip r:embed="rId6"/>
                        <a:srcRect/>
                        <a:stretch>
                          <a:fillRect/>
                        </a:stretch>
                      </p:blipFill>
                      <p:spPr bwMode="auto">
                        <a:xfrm>
                          <a:off x="4224" y="1008"/>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035"/>
            <p:cNvSpPr>
              <a:spLocks noChangeShapeType="1"/>
            </p:cNvSpPr>
            <p:nvPr/>
          </p:nvSpPr>
          <p:spPr bwMode="auto">
            <a:xfrm flipV="1">
              <a:off x="3984" y="960"/>
              <a:ext cx="768" cy="67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36"/>
            <p:cNvSpPr>
              <a:spLocks noChangeShapeType="1"/>
            </p:cNvSpPr>
            <p:nvPr/>
          </p:nvSpPr>
          <p:spPr bwMode="auto">
            <a:xfrm>
              <a:off x="3984" y="1632"/>
              <a:ext cx="816" cy="52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037"/>
            <p:cNvSpPr>
              <a:spLocks noChangeShapeType="1"/>
            </p:cNvSpPr>
            <p:nvPr/>
          </p:nvSpPr>
          <p:spPr bwMode="auto">
            <a:xfrm>
              <a:off x="4752" y="1008"/>
              <a:ext cx="48" cy="1152"/>
            </a:xfrm>
            <a:prstGeom prst="line">
              <a:avLst/>
            </a:prstGeom>
            <a:noFill/>
            <a:ln w="5715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 name="Object 1038"/>
            <p:cNvGraphicFramePr>
              <a:graphicFrameLocks noChangeAspect="1"/>
            </p:cNvGraphicFramePr>
            <p:nvPr/>
          </p:nvGraphicFramePr>
          <p:xfrm>
            <a:off x="4873" y="1392"/>
            <a:ext cx="173" cy="214"/>
          </p:xfrm>
          <a:graphic>
            <a:graphicData uri="http://schemas.openxmlformats.org/presentationml/2006/ole">
              <mc:AlternateContent xmlns:mc="http://schemas.openxmlformats.org/markup-compatibility/2006">
                <mc:Choice xmlns:v="urn:schemas-microsoft-com:vml" Requires="v">
                  <p:oleObj name="Equation" r:id="rId7" imgW="164880" imgH="203040" progId="Equation.3">
                    <p:embed/>
                  </p:oleObj>
                </mc:Choice>
                <mc:Fallback>
                  <p:oleObj name="Equation" r:id="rId7" imgW="164880" imgH="203040" progId="Equation.3">
                    <p:embed/>
                    <p:pic>
                      <p:nvPicPr>
                        <p:cNvPr id="22" name="Object 1038"/>
                        <p:cNvPicPr>
                          <a:picLocks noChangeAspect="1" noChangeArrowheads="1"/>
                        </p:cNvPicPr>
                        <p:nvPr/>
                      </p:nvPicPr>
                      <p:blipFill>
                        <a:blip r:embed="rId8"/>
                        <a:srcRect/>
                        <a:stretch>
                          <a:fillRect/>
                        </a:stretch>
                      </p:blipFill>
                      <p:spPr bwMode="auto">
                        <a:xfrm>
                          <a:off x="4873" y="1392"/>
                          <a:ext cx="173" cy="2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039"/>
            <p:cNvGraphicFramePr>
              <a:graphicFrameLocks noChangeAspect="1"/>
            </p:cNvGraphicFramePr>
            <p:nvPr/>
          </p:nvGraphicFramePr>
          <p:xfrm>
            <a:off x="4176" y="1536"/>
            <a:ext cx="189" cy="156"/>
          </p:xfrm>
          <a:graphic>
            <a:graphicData uri="http://schemas.openxmlformats.org/presentationml/2006/ole">
              <mc:AlternateContent xmlns:mc="http://schemas.openxmlformats.org/markup-compatibility/2006">
                <mc:Choice xmlns:v="urn:schemas-microsoft-com:vml" Requires="v">
                  <p:oleObj name="Equation" r:id="rId9" imgW="215640" imgH="177480" progId="Equation.3">
                    <p:embed/>
                  </p:oleObj>
                </mc:Choice>
                <mc:Fallback>
                  <p:oleObj name="Equation" r:id="rId9" imgW="215640" imgH="177480" progId="Equation.3">
                    <p:embed/>
                    <p:pic>
                      <p:nvPicPr>
                        <p:cNvPr id="23" name="Object 10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76" y="1536"/>
                          <a:ext cx="189" cy="1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 name="Picture 2"/>
          <p:cNvPicPr>
            <a:picLocks noChangeAspect="1"/>
          </p:cNvPicPr>
          <p:nvPr/>
        </p:nvPicPr>
        <p:blipFill>
          <a:blip r:embed="rId11"/>
          <a:stretch>
            <a:fillRect/>
          </a:stretch>
        </p:blipFill>
        <p:spPr>
          <a:xfrm>
            <a:off x="2077804" y="4386769"/>
            <a:ext cx="3498143" cy="1492065"/>
          </a:xfrm>
          <a:prstGeom prst="rect">
            <a:avLst/>
          </a:prstGeom>
        </p:spPr>
      </p:pic>
    </p:spTree>
    <p:extLst>
      <p:ext uri="{BB962C8B-B14F-4D97-AF65-F5344CB8AC3E}">
        <p14:creationId xmlns:p14="http://schemas.microsoft.com/office/powerpoint/2010/main" val="263976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83" name="Object 1031"/>
          <p:cNvGraphicFramePr>
            <a:graphicFrameLocks noChangeAspect="1"/>
          </p:cNvGraphicFramePr>
          <p:nvPr/>
        </p:nvGraphicFramePr>
        <p:xfrm>
          <a:off x="555625" y="3200400"/>
          <a:ext cx="3614738" cy="1231900"/>
        </p:xfrm>
        <a:graphic>
          <a:graphicData uri="http://schemas.openxmlformats.org/presentationml/2006/ole">
            <mc:AlternateContent xmlns:mc="http://schemas.openxmlformats.org/markup-compatibility/2006">
              <mc:Choice xmlns:v="urn:schemas-microsoft-com:vml" Requires="v">
                <p:oleObj name="Equation" r:id="rId3" imgW="1079280" imgH="368280" progId="Equation.3">
                  <p:embed/>
                </p:oleObj>
              </mc:Choice>
              <mc:Fallback>
                <p:oleObj name="Equation" r:id="rId3" imgW="1079280" imgH="368280" progId="Equation.3">
                  <p:embed/>
                  <p:pic>
                    <p:nvPicPr>
                      <p:cNvPr id="101383" name="Object 1031"/>
                      <p:cNvPicPr>
                        <a:picLocks noChangeAspect="1" noChangeArrowheads="1"/>
                      </p:cNvPicPr>
                      <p:nvPr/>
                    </p:nvPicPr>
                    <p:blipFill>
                      <a:blip r:embed="rId4"/>
                      <a:srcRect/>
                      <a:stretch>
                        <a:fillRect/>
                      </a:stretch>
                    </p:blipFill>
                    <p:spPr bwMode="auto">
                      <a:xfrm>
                        <a:off x="555625" y="3200400"/>
                        <a:ext cx="3614738" cy="1231900"/>
                      </a:xfrm>
                      <a:prstGeom prst="rect">
                        <a:avLst/>
                      </a:prstGeom>
                      <a:solidFill>
                        <a:schemeClr val="bg1"/>
                      </a:solidFill>
                    </p:spPr>
                  </p:pic>
                </p:oleObj>
              </mc:Fallback>
            </mc:AlternateContent>
          </a:graphicData>
        </a:graphic>
      </p:graphicFrame>
      <p:sp>
        <p:nvSpPr>
          <p:cNvPr id="101379" name="Text Box 1027"/>
          <p:cNvSpPr txBox="1">
            <a:spLocks noChangeArrowheads="1"/>
          </p:cNvSpPr>
          <p:nvPr/>
        </p:nvSpPr>
        <p:spPr bwMode="auto">
          <a:xfrm>
            <a:off x="228600" y="2535309"/>
            <a:ext cx="8530936" cy="461665"/>
          </a:xfrm>
          <a:prstGeom prst="rect">
            <a:avLst/>
          </a:prstGeom>
          <a:noFill/>
          <a:ln w="9525">
            <a:noFill/>
            <a:miter lim="800000"/>
            <a:headEnd/>
            <a:tailEnd/>
          </a:ln>
          <a:effectLst/>
        </p:spPr>
        <p:txBody>
          <a:bodyPr wrap="square">
            <a:spAutoFit/>
          </a:bodyPr>
          <a:lstStyle/>
          <a:p>
            <a:pPr algn="ctr">
              <a:spcBef>
                <a:spcPct val="50000"/>
              </a:spcBef>
            </a:pPr>
            <a:r>
              <a:rPr lang="en-US" sz="2400" dirty="0"/>
              <a:t>The scattered x-ray amplitude is proportional to:</a:t>
            </a:r>
          </a:p>
        </p:txBody>
      </p:sp>
      <p:sp>
        <p:nvSpPr>
          <p:cNvPr id="15" name="Title 4"/>
          <p:cNvSpPr>
            <a:spLocks noGrp="1"/>
          </p:cNvSpPr>
          <p:nvPr>
            <p:ph type="title"/>
          </p:nvPr>
        </p:nvSpPr>
        <p:spPr>
          <a:xfrm>
            <a:off x="0" y="189903"/>
            <a:ext cx="9144000" cy="1230868"/>
          </a:xfrm>
        </p:spPr>
        <p:txBody>
          <a:bodyPr>
            <a:noAutofit/>
          </a:bodyPr>
          <a:lstStyle/>
          <a:p>
            <a:r>
              <a:rPr lang="en-US" sz="3600" dirty="0"/>
              <a:t>To get a diffraction peak, </a:t>
            </a:r>
            <a:r>
              <a:rPr lang="en-US" sz="3600" b="1" dirty="0"/>
              <a:t>K</a:t>
            </a:r>
            <a:r>
              <a:rPr lang="en-US" sz="3600" dirty="0"/>
              <a:t> has to be a reciprocal lattice vector, but even if </a:t>
            </a:r>
            <a:r>
              <a:rPr lang="en-US" sz="3600" b="1" dirty="0"/>
              <a:t>K</a:t>
            </a:r>
            <a:r>
              <a:rPr lang="en-US" sz="3600" dirty="0"/>
              <a:t> is, </a:t>
            </a:r>
            <a:br>
              <a:rPr lang="en-US" sz="3600" dirty="0"/>
            </a:br>
            <a:r>
              <a:rPr lang="en-US" sz="3600" dirty="0">
                <a:solidFill>
                  <a:srgbClr val="FF0000"/>
                </a:solidFill>
                <a:sym typeface="Symbol" panose="05050102010706020507" pitchFamily="18" charset="2"/>
              </a:rPr>
              <a:t> </a:t>
            </a:r>
            <a:r>
              <a:rPr lang="en-US" sz="3600" i="1" dirty="0">
                <a:solidFill>
                  <a:srgbClr val="FF0000"/>
                </a:solidFill>
              </a:rPr>
              <a:t>f</a:t>
            </a:r>
            <a:r>
              <a:rPr lang="en-US" sz="3600" dirty="0">
                <a:solidFill>
                  <a:srgbClr val="FF0000"/>
                </a:solidFill>
              </a:rPr>
              <a:t>(r)</a:t>
            </a:r>
            <a:r>
              <a:rPr lang="en-US" sz="3600" dirty="0" err="1">
                <a:solidFill>
                  <a:srgbClr val="FF0000"/>
                </a:solidFill>
              </a:rPr>
              <a:t>e</a:t>
            </a:r>
            <a:r>
              <a:rPr lang="en-US" sz="3600" baseline="30000" dirty="0" err="1">
                <a:solidFill>
                  <a:srgbClr val="FF0000"/>
                </a:solidFill>
              </a:rPr>
              <a:t>-i</a:t>
            </a:r>
            <a:r>
              <a:rPr lang="en-US" sz="3600" b="1" baseline="30000" dirty="0" err="1">
                <a:solidFill>
                  <a:srgbClr val="FF0000"/>
                </a:solidFill>
              </a:rPr>
              <a:t>r</a:t>
            </a:r>
            <a:r>
              <a:rPr lang="en-US" sz="3600" baseline="30000" dirty="0" err="1">
                <a:solidFill>
                  <a:srgbClr val="FF0000"/>
                </a:solidFill>
                <a:sym typeface="Symbol" panose="05050102010706020507" pitchFamily="18" charset="2"/>
              </a:rPr>
              <a:t></a:t>
            </a:r>
            <a:r>
              <a:rPr lang="en-US" sz="3600" b="1" baseline="30000" dirty="0" err="1">
                <a:solidFill>
                  <a:srgbClr val="FF0000"/>
                </a:solidFill>
              </a:rPr>
              <a:t>K</a:t>
            </a:r>
            <a:r>
              <a:rPr lang="en-US" sz="3600" dirty="0">
                <a:solidFill>
                  <a:srgbClr val="FF0000"/>
                </a:solidFill>
              </a:rPr>
              <a:t> might still be zero!</a:t>
            </a:r>
          </a:p>
        </p:txBody>
      </p:sp>
      <p:grpSp>
        <p:nvGrpSpPr>
          <p:cNvPr id="16" name="Group 1081"/>
          <p:cNvGrpSpPr>
            <a:grpSpLocks/>
          </p:cNvGrpSpPr>
          <p:nvPr/>
        </p:nvGrpSpPr>
        <p:grpSpPr bwMode="auto">
          <a:xfrm>
            <a:off x="193431" y="4541391"/>
            <a:ext cx="1685925" cy="1905000"/>
            <a:chOff x="3984" y="960"/>
            <a:chExt cx="1062" cy="1200"/>
          </a:xfrm>
        </p:grpSpPr>
        <p:graphicFrame>
          <p:nvGraphicFramePr>
            <p:cNvPr id="17" name="Object 1033"/>
            <p:cNvGraphicFramePr>
              <a:graphicFrameLocks noChangeAspect="1"/>
            </p:cNvGraphicFramePr>
            <p:nvPr/>
          </p:nvGraphicFramePr>
          <p:xfrm>
            <a:off x="4065" y="1802"/>
            <a:ext cx="195" cy="285"/>
          </p:xfrm>
          <a:graphic>
            <a:graphicData uri="http://schemas.openxmlformats.org/presentationml/2006/ole">
              <mc:AlternateContent xmlns:mc="http://schemas.openxmlformats.org/markup-compatibility/2006">
                <mc:Choice xmlns:v="urn:schemas-microsoft-com:vml" Requires="v">
                  <p:oleObj name="Equation" r:id="rId5" imgW="164880" imgH="241200" progId="Equation.3">
                    <p:embed/>
                  </p:oleObj>
                </mc:Choice>
                <mc:Fallback>
                  <p:oleObj name="Equation" r:id="rId5" imgW="164880" imgH="241200" progId="Equation.3">
                    <p:embed/>
                    <p:pic>
                      <p:nvPicPr>
                        <p:cNvPr id="17" name="Object 1033"/>
                        <p:cNvPicPr>
                          <a:picLocks noChangeAspect="1" noChangeArrowheads="1"/>
                        </p:cNvPicPr>
                        <p:nvPr/>
                      </p:nvPicPr>
                      <p:blipFill>
                        <a:blip r:embed="rId6"/>
                        <a:srcRect/>
                        <a:stretch>
                          <a:fillRect/>
                        </a:stretch>
                      </p:blipFill>
                      <p:spPr bwMode="auto">
                        <a:xfrm>
                          <a:off x="4065" y="1802"/>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034"/>
            <p:cNvGraphicFramePr>
              <a:graphicFrameLocks noChangeAspect="1"/>
            </p:cNvGraphicFramePr>
            <p:nvPr/>
          </p:nvGraphicFramePr>
          <p:xfrm>
            <a:off x="4224" y="1008"/>
            <a:ext cx="195" cy="240"/>
          </p:xfrm>
          <a:graphic>
            <a:graphicData uri="http://schemas.openxmlformats.org/presentationml/2006/ole">
              <mc:AlternateContent xmlns:mc="http://schemas.openxmlformats.org/markup-compatibility/2006">
                <mc:Choice xmlns:v="urn:schemas-microsoft-com:vml" Requires="v">
                  <p:oleObj name="Equation" r:id="rId7" imgW="164880" imgH="203040" progId="Equation.3">
                    <p:embed/>
                  </p:oleObj>
                </mc:Choice>
                <mc:Fallback>
                  <p:oleObj name="Equation" r:id="rId7" imgW="164880" imgH="203040" progId="Equation.3">
                    <p:embed/>
                    <p:pic>
                      <p:nvPicPr>
                        <p:cNvPr id="18" name="Object 1034"/>
                        <p:cNvPicPr>
                          <a:picLocks noChangeAspect="1" noChangeArrowheads="1"/>
                        </p:cNvPicPr>
                        <p:nvPr/>
                      </p:nvPicPr>
                      <p:blipFill>
                        <a:blip r:embed="rId8"/>
                        <a:srcRect/>
                        <a:stretch>
                          <a:fillRect/>
                        </a:stretch>
                      </p:blipFill>
                      <p:spPr bwMode="auto">
                        <a:xfrm>
                          <a:off x="4224" y="1008"/>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035"/>
            <p:cNvSpPr>
              <a:spLocks noChangeShapeType="1"/>
            </p:cNvSpPr>
            <p:nvPr/>
          </p:nvSpPr>
          <p:spPr bwMode="auto">
            <a:xfrm flipV="1">
              <a:off x="3984" y="960"/>
              <a:ext cx="768" cy="67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36"/>
            <p:cNvSpPr>
              <a:spLocks noChangeShapeType="1"/>
            </p:cNvSpPr>
            <p:nvPr/>
          </p:nvSpPr>
          <p:spPr bwMode="auto">
            <a:xfrm>
              <a:off x="3984" y="1632"/>
              <a:ext cx="816" cy="52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037"/>
            <p:cNvSpPr>
              <a:spLocks noChangeShapeType="1"/>
            </p:cNvSpPr>
            <p:nvPr/>
          </p:nvSpPr>
          <p:spPr bwMode="auto">
            <a:xfrm>
              <a:off x="4752" y="1008"/>
              <a:ext cx="48" cy="1152"/>
            </a:xfrm>
            <a:prstGeom prst="line">
              <a:avLst/>
            </a:prstGeom>
            <a:noFill/>
            <a:ln w="5715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 name="Object 1038"/>
            <p:cNvGraphicFramePr>
              <a:graphicFrameLocks noChangeAspect="1"/>
            </p:cNvGraphicFramePr>
            <p:nvPr/>
          </p:nvGraphicFramePr>
          <p:xfrm>
            <a:off x="4873" y="1392"/>
            <a:ext cx="173" cy="214"/>
          </p:xfrm>
          <a:graphic>
            <a:graphicData uri="http://schemas.openxmlformats.org/presentationml/2006/ole">
              <mc:AlternateContent xmlns:mc="http://schemas.openxmlformats.org/markup-compatibility/2006">
                <mc:Choice xmlns:v="urn:schemas-microsoft-com:vml" Requires="v">
                  <p:oleObj name="Equation" r:id="rId9" imgW="164880" imgH="203040" progId="Equation.3">
                    <p:embed/>
                  </p:oleObj>
                </mc:Choice>
                <mc:Fallback>
                  <p:oleObj name="Equation" r:id="rId9" imgW="164880" imgH="203040" progId="Equation.3">
                    <p:embed/>
                    <p:pic>
                      <p:nvPicPr>
                        <p:cNvPr id="22" name="Object 1038"/>
                        <p:cNvPicPr>
                          <a:picLocks noChangeAspect="1" noChangeArrowheads="1"/>
                        </p:cNvPicPr>
                        <p:nvPr/>
                      </p:nvPicPr>
                      <p:blipFill>
                        <a:blip r:embed="rId10"/>
                        <a:srcRect/>
                        <a:stretch>
                          <a:fillRect/>
                        </a:stretch>
                      </p:blipFill>
                      <p:spPr bwMode="auto">
                        <a:xfrm>
                          <a:off x="4873" y="1392"/>
                          <a:ext cx="173" cy="2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039"/>
            <p:cNvGraphicFramePr>
              <a:graphicFrameLocks noChangeAspect="1"/>
            </p:cNvGraphicFramePr>
            <p:nvPr/>
          </p:nvGraphicFramePr>
          <p:xfrm>
            <a:off x="4176" y="1536"/>
            <a:ext cx="189" cy="156"/>
          </p:xfrm>
          <a:graphic>
            <a:graphicData uri="http://schemas.openxmlformats.org/presentationml/2006/ole">
              <mc:AlternateContent xmlns:mc="http://schemas.openxmlformats.org/markup-compatibility/2006">
                <mc:Choice xmlns:v="urn:schemas-microsoft-com:vml" Requires="v">
                  <p:oleObj name="Equation" r:id="rId11" imgW="215640" imgH="177480" progId="Equation.3">
                    <p:embed/>
                  </p:oleObj>
                </mc:Choice>
                <mc:Fallback>
                  <p:oleObj name="Equation" r:id="rId11" imgW="215640" imgH="177480" progId="Equation.3">
                    <p:embed/>
                    <p:pic>
                      <p:nvPicPr>
                        <p:cNvPr id="23" name="Object 10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6" y="1536"/>
                          <a:ext cx="189" cy="1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 name="Picture 2"/>
          <p:cNvPicPr>
            <a:picLocks noChangeAspect="1"/>
          </p:cNvPicPr>
          <p:nvPr/>
        </p:nvPicPr>
        <p:blipFill>
          <a:blip r:embed="rId13"/>
          <a:stretch>
            <a:fillRect/>
          </a:stretch>
        </p:blipFill>
        <p:spPr>
          <a:xfrm>
            <a:off x="2077804" y="4386769"/>
            <a:ext cx="3498143" cy="1492065"/>
          </a:xfrm>
          <a:prstGeom prst="rect">
            <a:avLst/>
          </a:prstGeom>
        </p:spPr>
      </p:pic>
    </p:spTree>
    <p:extLst>
      <p:ext uri="{BB962C8B-B14F-4D97-AF65-F5344CB8AC3E}">
        <p14:creationId xmlns:p14="http://schemas.microsoft.com/office/powerpoint/2010/main" val="37709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137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1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83" name="Object 1031"/>
          <p:cNvGraphicFramePr>
            <a:graphicFrameLocks noChangeAspect="1"/>
          </p:cNvGraphicFramePr>
          <p:nvPr>
            <p:extLst>
              <p:ext uri="{D42A27DB-BD31-4B8C-83A1-F6EECF244321}">
                <p14:modId xmlns:p14="http://schemas.microsoft.com/office/powerpoint/2010/main" val="2892085471"/>
              </p:ext>
            </p:extLst>
          </p:nvPr>
        </p:nvGraphicFramePr>
        <p:xfrm>
          <a:off x="555625" y="3200400"/>
          <a:ext cx="3614738" cy="1231900"/>
        </p:xfrm>
        <a:graphic>
          <a:graphicData uri="http://schemas.openxmlformats.org/presentationml/2006/ole">
            <mc:AlternateContent xmlns:mc="http://schemas.openxmlformats.org/markup-compatibility/2006">
              <mc:Choice xmlns:v="urn:schemas-microsoft-com:vml" Requires="v">
                <p:oleObj name="Equation" r:id="rId3" imgW="1079280" imgH="368280" progId="Equation.3">
                  <p:embed/>
                </p:oleObj>
              </mc:Choice>
              <mc:Fallback>
                <p:oleObj name="Equation" r:id="rId3" imgW="1079280" imgH="368280" progId="Equation.3">
                  <p:embed/>
                  <p:pic>
                    <p:nvPicPr>
                      <p:cNvPr id="0" name=""/>
                      <p:cNvPicPr>
                        <a:picLocks noChangeAspect="1" noChangeArrowheads="1"/>
                      </p:cNvPicPr>
                      <p:nvPr/>
                    </p:nvPicPr>
                    <p:blipFill>
                      <a:blip r:embed="rId4"/>
                      <a:srcRect/>
                      <a:stretch>
                        <a:fillRect/>
                      </a:stretch>
                    </p:blipFill>
                    <p:spPr bwMode="auto">
                      <a:xfrm>
                        <a:off x="555625" y="3200400"/>
                        <a:ext cx="3614738" cy="1231900"/>
                      </a:xfrm>
                      <a:prstGeom prst="rect">
                        <a:avLst/>
                      </a:prstGeom>
                      <a:solidFill>
                        <a:schemeClr val="bg1"/>
                      </a:solidFill>
                    </p:spPr>
                  </p:pic>
                </p:oleObj>
              </mc:Fallback>
            </mc:AlternateContent>
          </a:graphicData>
        </a:graphic>
      </p:graphicFrame>
      <p:graphicFrame>
        <p:nvGraphicFramePr>
          <p:cNvPr id="10" name="Object 1025"/>
          <p:cNvGraphicFramePr>
            <a:graphicFrameLocks noChangeAspect="1"/>
          </p:cNvGraphicFramePr>
          <p:nvPr>
            <p:extLst>
              <p:ext uri="{D42A27DB-BD31-4B8C-83A1-F6EECF244321}">
                <p14:modId xmlns:p14="http://schemas.microsoft.com/office/powerpoint/2010/main" val="2827591574"/>
              </p:ext>
            </p:extLst>
          </p:nvPr>
        </p:nvGraphicFramePr>
        <p:xfrm>
          <a:off x="4192588" y="3167063"/>
          <a:ext cx="4606925" cy="1349375"/>
        </p:xfrm>
        <a:graphic>
          <a:graphicData uri="http://schemas.openxmlformats.org/presentationml/2006/ole">
            <mc:AlternateContent xmlns:mc="http://schemas.openxmlformats.org/markup-compatibility/2006">
              <mc:Choice xmlns:v="urn:schemas-microsoft-com:vml" Requires="v">
                <p:oleObj name="Equation" r:id="rId5" imgW="1257120" imgH="368280" progId="Equation.3">
                  <p:embed/>
                </p:oleObj>
              </mc:Choice>
              <mc:Fallback>
                <p:oleObj name="Equation" r:id="rId5" imgW="1257120" imgH="368280" progId="Equation.3">
                  <p:embed/>
                  <p:pic>
                    <p:nvPicPr>
                      <p:cNvPr id="0" name=""/>
                      <p:cNvPicPr>
                        <a:picLocks noChangeAspect="1" noChangeArrowheads="1"/>
                      </p:cNvPicPr>
                      <p:nvPr/>
                    </p:nvPicPr>
                    <p:blipFill>
                      <a:blip r:embed="rId6"/>
                      <a:srcRect/>
                      <a:stretch>
                        <a:fillRect/>
                      </a:stretch>
                    </p:blipFill>
                    <p:spPr bwMode="auto">
                      <a:xfrm>
                        <a:off x="4192588" y="3167063"/>
                        <a:ext cx="4606925" cy="1349375"/>
                      </a:xfrm>
                      <a:prstGeom prst="rect">
                        <a:avLst/>
                      </a:prstGeom>
                      <a:solidFill>
                        <a:schemeClr val="bg1"/>
                      </a:solidFill>
                    </p:spPr>
                  </p:pic>
                </p:oleObj>
              </mc:Fallback>
            </mc:AlternateContent>
          </a:graphicData>
        </a:graphic>
      </p:graphicFrame>
      <p:sp>
        <p:nvSpPr>
          <p:cNvPr id="101379" name="Text Box 1027"/>
          <p:cNvSpPr txBox="1">
            <a:spLocks noChangeArrowheads="1"/>
          </p:cNvSpPr>
          <p:nvPr/>
        </p:nvSpPr>
        <p:spPr bwMode="auto">
          <a:xfrm>
            <a:off x="228600" y="2535309"/>
            <a:ext cx="8530936" cy="461665"/>
          </a:xfrm>
          <a:prstGeom prst="rect">
            <a:avLst/>
          </a:prstGeom>
          <a:noFill/>
          <a:ln w="9525">
            <a:noFill/>
            <a:miter lim="800000"/>
            <a:headEnd/>
            <a:tailEnd/>
          </a:ln>
          <a:effectLst/>
        </p:spPr>
        <p:txBody>
          <a:bodyPr wrap="square">
            <a:spAutoFit/>
          </a:bodyPr>
          <a:lstStyle/>
          <a:p>
            <a:pPr algn="ctr">
              <a:spcBef>
                <a:spcPct val="50000"/>
              </a:spcBef>
            </a:pPr>
            <a:r>
              <a:rPr lang="en-US" sz="2400" dirty="0"/>
              <a:t>The scattered x-ray amplitude is proportional to:</a:t>
            </a:r>
          </a:p>
        </p:txBody>
      </p:sp>
      <p:sp>
        <p:nvSpPr>
          <p:cNvPr id="101401" name="Text Box 1049"/>
          <p:cNvSpPr txBox="1">
            <a:spLocks noChangeArrowheads="1"/>
          </p:cNvSpPr>
          <p:nvPr/>
        </p:nvSpPr>
        <p:spPr bwMode="auto">
          <a:xfrm>
            <a:off x="1879357" y="5903893"/>
            <a:ext cx="7264643" cy="954107"/>
          </a:xfrm>
          <a:prstGeom prst="rect">
            <a:avLst/>
          </a:prstGeom>
          <a:noFill/>
          <a:ln w="9525">
            <a:noFill/>
            <a:miter lim="800000"/>
            <a:headEnd/>
            <a:tailEnd/>
          </a:ln>
          <a:effectLst/>
        </p:spPr>
        <p:txBody>
          <a:bodyPr wrap="square">
            <a:spAutoFit/>
          </a:bodyPr>
          <a:lstStyle/>
          <a:p>
            <a:pPr algn="ctr">
              <a:spcBef>
                <a:spcPct val="50000"/>
              </a:spcBef>
            </a:pPr>
            <a:r>
              <a:rPr lang="en-US" sz="2800" i="1" dirty="0"/>
              <a:t>Can break this sum into a sum over all lattices and a sum over all of the atoms within the basis.</a:t>
            </a:r>
          </a:p>
        </p:txBody>
      </p:sp>
      <p:sp>
        <p:nvSpPr>
          <p:cNvPr id="15" name="Title 4"/>
          <p:cNvSpPr>
            <a:spLocks noGrp="1"/>
          </p:cNvSpPr>
          <p:nvPr>
            <p:ph type="title"/>
          </p:nvPr>
        </p:nvSpPr>
        <p:spPr>
          <a:xfrm>
            <a:off x="0" y="189903"/>
            <a:ext cx="9144000" cy="1230868"/>
          </a:xfrm>
        </p:spPr>
        <p:txBody>
          <a:bodyPr>
            <a:noAutofit/>
          </a:bodyPr>
          <a:lstStyle/>
          <a:p>
            <a:r>
              <a:rPr lang="en-US" sz="3600" dirty="0"/>
              <a:t>To get a diffraction peak, </a:t>
            </a:r>
            <a:r>
              <a:rPr lang="en-US" sz="3600" b="1" dirty="0"/>
              <a:t>K</a:t>
            </a:r>
            <a:r>
              <a:rPr lang="en-US" sz="3600" dirty="0"/>
              <a:t> has to be a reciprocal lattice vector, but even if </a:t>
            </a:r>
            <a:r>
              <a:rPr lang="en-US" sz="3600" b="1" dirty="0"/>
              <a:t>K</a:t>
            </a:r>
            <a:r>
              <a:rPr lang="en-US" sz="3600" dirty="0"/>
              <a:t> is, </a:t>
            </a:r>
            <a:br>
              <a:rPr lang="en-US" sz="3600" dirty="0"/>
            </a:br>
            <a:r>
              <a:rPr lang="en-US" sz="3600" dirty="0">
                <a:solidFill>
                  <a:srgbClr val="FF0000"/>
                </a:solidFill>
                <a:sym typeface="Symbol" panose="05050102010706020507" pitchFamily="18" charset="2"/>
              </a:rPr>
              <a:t> </a:t>
            </a:r>
            <a:r>
              <a:rPr lang="en-US" sz="3600" i="1" dirty="0">
                <a:solidFill>
                  <a:srgbClr val="FF0000"/>
                </a:solidFill>
              </a:rPr>
              <a:t>f</a:t>
            </a:r>
            <a:r>
              <a:rPr lang="en-US" sz="3600" dirty="0">
                <a:solidFill>
                  <a:srgbClr val="FF0000"/>
                </a:solidFill>
              </a:rPr>
              <a:t>(r)</a:t>
            </a:r>
            <a:r>
              <a:rPr lang="en-US" sz="3600" dirty="0" err="1">
                <a:solidFill>
                  <a:srgbClr val="FF0000"/>
                </a:solidFill>
              </a:rPr>
              <a:t>e</a:t>
            </a:r>
            <a:r>
              <a:rPr lang="en-US" sz="3600" baseline="30000" dirty="0" err="1">
                <a:solidFill>
                  <a:srgbClr val="FF0000"/>
                </a:solidFill>
              </a:rPr>
              <a:t>-i</a:t>
            </a:r>
            <a:r>
              <a:rPr lang="en-US" sz="3600" b="1" baseline="30000" dirty="0" err="1">
                <a:solidFill>
                  <a:srgbClr val="FF0000"/>
                </a:solidFill>
              </a:rPr>
              <a:t>r</a:t>
            </a:r>
            <a:r>
              <a:rPr lang="en-US" sz="3600" baseline="30000" dirty="0" err="1">
                <a:solidFill>
                  <a:srgbClr val="FF0000"/>
                </a:solidFill>
                <a:sym typeface="Symbol" panose="05050102010706020507" pitchFamily="18" charset="2"/>
              </a:rPr>
              <a:t></a:t>
            </a:r>
            <a:r>
              <a:rPr lang="en-US" sz="3600" b="1" baseline="30000" dirty="0" err="1">
                <a:solidFill>
                  <a:srgbClr val="FF0000"/>
                </a:solidFill>
              </a:rPr>
              <a:t>K</a:t>
            </a:r>
            <a:r>
              <a:rPr lang="en-US" sz="3600" dirty="0">
                <a:solidFill>
                  <a:srgbClr val="FF0000"/>
                </a:solidFill>
              </a:rPr>
              <a:t> might still be zero!</a:t>
            </a:r>
          </a:p>
        </p:txBody>
      </p:sp>
      <p:grpSp>
        <p:nvGrpSpPr>
          <p:cNvPr id="16" name="Group 1081"/>
          <p:cNvGrpSpPr>
            <a:grpSpLocks/>
          </p:cNvGrpSpPr>
          <p:nvPr/>
        </p:nvGrpSpPr>
        <p:grpSpPr bwMode="auto">
          <a:xfrm>
            <a:off x="193431" y="4541391"/>
            <a:ext cx="1685925" cy="1905000"/>
            <a:chOff x="3984" y="960"/>
            <a:chExt cx="1062" cy="1200"/>
          </a:xfrm>
        </p:grpSpPr>
        <p:graphicFrame>
          <p:nvGraphicFramePr>
            <p:cNvPr id="17" name="Object 1033"/>
            <p:cNvGraphicFramePr>
              <a:graphicFrameLocks noChangeAspect="1"/>
            </p:cNvGraphicFramePr>
            <p:nvPr/>
          </p:nvGraphicFramePr>
          <p:xfrm>
            <a:off x="4065" y="1802"/>
            <a:ext cx="195" cy="285"/>
          </p:xfrm>
          <a:graphic>
            <a:graphicData uri="http://schemas.openxmlformats.org/presentationml/2006/ole">
              <mc:AlternateContent xmlns:mc="http://schemas.openxmlformats.org/markup-compatibility/2006">
                <mc:Choice xmlns:v="urn:schemas-microsoft-com:vml" Requires="v">
                  <p:oleObj name="Equation" r:id="rId7" imgW="164880" imgH="241200" progId="Equation.3">
                    <p:embed/>
                  </p:oleObj>
                </mc:Choice>
                <mc:Fallback>
                  <p:oleObj name="Equation" r:id="rId7" imgW="164880" imgH="241200" progId="Equation.3">
                    <p:embed/>
                    <p:pic>
                      <p:nvPicPr>
                        <p:cNvPr id="0" name=""/>
                        <p:cNvPicPr>
                          <a:picLocks noChangeAspect="1" noChangeArrowheads="1"/>
                        </p:cNvPicPr>
                        <p:nvPr/>
                      </p:nvPicPr>
                      <p:blipFill>
                        <a:blip r:embed="rId8"/>
                        <a:srcRect/>
                        <a:stretch>
                          <a:fillRect/>
                        </a:stretch>
                      </p:blipFill>
                      <p:spPr bwMode="auto">
                        <a:xfrm>
                          <a:off x="4065" y="1802"/>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034"/>
            <p:cNvGraphicFramePr>
              <a:graphicFrameLocks noChangeAspect="1"/>
            </p:cNvGraphicFramePr>
            <p:nvPr/>
          </p:nvGraphicFramePr>
          <p:xfrm>
            <a:off x="4224" y="1008"/>
            <a:ext cx="195" cy="240"/>
          </p:xfrm>
          <a:graphic>
            <a:graphicData uri="http://schemas.openxmlformats.org/presentationml/2006/ole">
              <mc:AlternateContent xmlns:mc="http://schemas.openxmlformats.org/markup-compatibility/2006">
                <mc:Choice xmlns:v="urn:schemas-microsoft-com:vml" Requires="v">
                  <p:oleObj name="Equation" r:id="rId9" imgW="164880" imgH="203040" progId="Equation.3">
                    <p:embed/>
                  </p:oleObj>
                </mc:Choice>
                <mc:Fallback>
                  <p:oleObj name="Equation" r:id="rId9" imgW="164880" imgH="203040" progId="Equation.3">
                    <p:embed/>
                    <p:pic>
                      <p:nvPicPr>
                        <p:cNvPr id="0" name=""/>
                        <p:cNvPicPr>
                          <a:picLocks noChangeAspect="1" noChangeArrowheads="1"/>
                        </p:cNvPicPr>
                        <p:nvPr/>
                      </p:nvPicPr>
                      <p:blipFill>
                        <a:blip r:embed="rId10"/>
                        <a:srcRect/>
                        <a:stretch>
                          <a:fillRect/>
                        </a:stretch>
                      </p:blipFill>
                      <p:spPr bwMode="auto">
                        <a:xfrm>
                          <a:off x="4224" y="1008"/>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035"/>
            <p:cNvSpPr>
              <a:spLocks noChangeShapeType="1"/>
            </p:cNvSpPr>
            <p:nvPr/>
          </p:nvSpPr>
          <p:spPr bwMode="auto">
            <a:xfrm flipV="1">
              <a:off x="3984" y="960"/>
              <a:ext cx="768" cy="67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36"/>
            <p:cNvSpPr>
              <a:spLocks noChangeShapeType="1"/>
            </p:cNvSpPr>
            <p:nvPr/>
          </p:nvSpPr>
          <p:spPr bwMode="auto">
            <a:xfrm>
              <a:off x="3984" y="1632"/>
              <a:ext cx="816" cy="52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037"/>
            <p:cNvSpPr>
              <a:spLocks noChangeShapeType="1"/>
            </p:cNvSpPr>
            <p:nvPr/>
          </p:nvSpPr>
          <p:spPr bwMode="auto">
            <a:xfrm>
              <a:off x="4752" y="1008"/>
              <a:ext cx="48" cy="1152"/>
            </a:xfrm>
            <a:prstGeom prst="line">
              <a:avLst/>
            </a:prstGeom>
            <a:noFill/>
            <a:ln w="5715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 name="Object 1038"/>
            <p:cNvGraphicFramePr>
              <a:graphicFrameLocks noChangeAspect="1"/>
            </p:cNvGraphicFramePr>
            <p:nvPr/>
          </p:nvGraphicFramePr>
          <p:xfrm>
            <a:off x="4873" y="1392"/>
            <a:ext cx="173" cy="214"/>
          </p:xfrm>
          <a:graphic>
            <a:graphicData uri="http://schemas.openxmlformats.org/presentationml/2006/ole">
              <mc:AlternateContent xmlns:mc="http://schemas.openxmlformats.org/markup-compatibility/2006">
                <mc:Choice xmlns:v="urn:schemas-microsoft-com:vml" Requires="v">
                  <p:oleObj name="Equation" r:id="rId11" imgW="164880" imgH="203040" progId="Equation.3">
                    <p:embed/>
                  </p:oleObj>
                </mc:Choice>
                <mc:Fallback>
                  <p:oleObj name="Equation" r:id="rId11" imgW="164880" imgH="203040" progId="Equation.3">
                    <p:embed/>
                    <p:pic>
                      <p:nvPicPr>
                        <p:cNvPr id="0" name=""/>
                        <p:cNvPicPr>
                          <a:picLocks noChangeAspect="1" noChangeArrowheads="1"/>
                        </p:cNvPicPr>
                        <p:nvPr/>
                      </p:nvPicPr>
                      <p:blipFill>
                        <a:blip r:embed="rId12"/>
                        <a:srcRect/>
                        <a:stretch>
                          <a:fillRect/>
                        </a:stretch>
                      </p:blipFill>
                      <p:spPr bwMode="auto">
                        <a:xfrm>
                          <a:off x="4873" y="1392"/>
                          <a:ext cx="173" cy="2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039"/>
            <p:cNvGraphicFramePr>
              <a:graphicFrameLocks noChangeAspect="1"/>
            </p:cNvGraphicFramePr>
            <p:nvPr/>
          </p:nvGraphicFramePr>
          <p:xfrm>
            <a:off x="4176" y="1536"/>
            <a:ext cx="189" cy="156"/>
          </p:xfrm>
          <a:graphic>
            <a:graphicData uri="http://schemas.openxmlformats.org/presentationml/2006/ole">
              <mc:AlternateContent xmlns:mc="http://schemas.openxmlformats.org/markup-compatibility/2006">
                <mc:Choice xmlns:v="urn:schemas-microsoft-com:vml" Requires="v">
                  <p:oleObj name="Equation" r:id="rId13" imgW="215640" imgH="177480" progId="Equation.3">
                    <p:embed/>
                  </p:oleObj>
                </mc:Choice>
                <mc:Fallback>
                  <p:oleObj name="Equation" r:id="rId13" imgW="21564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6" y="1536"/>
                          <a:ext cx="189" cy="1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 name="Picture 2"/>
          <p:cNvPicPr>
            <a:picLocks noChangeAspect="1"/>
          </p:cNvPicPr>
          <p:nvPr/>
        </p:nvPicPr>
        <p:blipFill>
          <a:blip r:embed="rId15"/>
          <a:stretch>
            <a:fillRect/>
          </a:stretch>
        </p:blipFill>
        <p:spPr>
          <a:xfrm>
            <a:off x="2077804" y="4386769"/>
            <a:ext cx="3498143" cy="1492065"/>
          </a:xfrm>
          <a:prstGeom prst="rect">
            <a:avLst/>
          </a:prstGeom>
        </p:spPr>
      </p:pic>
    </p:spTree>
    <p:extLst>
      <p:ext uri="{BB962C8B-B14F-4D97-AF65-F5344CB8AC3E}">
        <p14:creationId xmlns:p14="http://schemas.microsoft.com/office/powerpoint/2010/main" val="370851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137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1383"/>
                                        </p:tgtEl>
                                        <p:attrNameLst>
                                          <p:attrName>style.visibility</p:attrName>
                                        </p:attrNameLst>
                                      </p:cBhvr>
                                      <p:to>
                                        <p:strVal val="visible"/>
                                      </p:to>
                                    </p:set>
                                  </p:childTnLst>
                                </p:cTn>
                              </p:par>
                              <p:par>
                                <p:cTn id="12" presetID="2" presetClass="entr" presetSubtype="4" fill="hold" grpId="0" nodeType="withEffect">
                                  <p:stCondLst>
                                    <p:cond delay="0"/>
                                  </p:stCondLst>
                                  <p:childTnLst>
                                    <p:set>
                                      <p:cBhvr>
                                        <p:cTn id="13" dur="1" fill="hold">
                                          <p:stCondLst>
                                            <p:cond delay="0"/>
                                          </p:stCondLst>
                                        </p:cTn>
                                        <p:tgtEl>
                                          <p:spTgt spid="101401"/>
                                        </p:tgtEl>
                                        <p:attrNameLst>
                                          <p:attrName>style.visibility</p:attrName>
                                        </p:attrNameLst>
                                      </p:cBhvr>
                                      <p:to>
                                        <p:strVal val="visible"/>
                                      </p:to>
                                    </p:set>
                                    <p:anim calcmode="lin" valueType="num">
                                      <p:cBhvr additive="base">
                                        <p:cTn id="14" dur="500" fill="hold"/>
                                        <p:tgtEl>
                                          <p:spTgt spid="101401"/>
                                        </p:tgtEl>
                                        <p:attrNameLst>
                                          <p:attrName>ppt_x</p:attrName>
                                        </p:attrNameLst>
                                      </p:cBhvr>
                                      <p:tavLst>
                                        <p:tav tm="0">
                                          <p:val>
                                            <p:strVal val="#ppt_x"/>
                                          </p:val>
                                        </p:tav>
                                        <p:tav tm="100000">
                                          <p:val>
                                            <p:strVal val="#ppt_x"/>
                                          </p:val>
                                        </p:tav>
                                      </p:tavLst>
                                    </p:anim>
                                    <p:anim calcmode="lin" valueType="num">
                                      <p:cBhvr additive="base">
                                        <p:cTn id="15" dur="500" fill="hold"/>
                                        <p:tgtEl>
                                          <p:spTgt spid="101401"/>
                                        </p:tgtEl>
                                        <p:attrNameLst>
                                          <p:attrName>ppt_y</p:attrName>
                                        </p:attrNameLst>
                                      </p:cBhvr>
                                      <p:tavLst>
                                        <p:tav tm="0">
                                          <p:val>
                                            <p:strVal val="1+#ppt_h/2"/>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1+#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40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5" name="Rectangle 3"/>
          <p:cNvSpPr>
            <a:spLocks noGrp="1" noChangeArrowheads="1"/>
          </p:cNvSpPr>
          <p:nvPr>
            <p:ph type="title"/>
          </p:nvPr>
        </p:nvSpPr>
        <p:spPr>
          <a:xfrm>
            <a:off x="381000" y="152400"/>
            <a:ext cx="8229600" cy="1143000"/>
          </a:xfrm>
        </p:spPr>
        <p:txBody>
          <a:bodyPr>
            <a:normAutofit/>
          </a:bodyPr>
          <a:lstStyle/>
          <a:p>
            <a:r>
              <a:rPr lang="en-US" sz="3200" b="1" dirty="0">
                <a:solidFill>
                  <a:srgbClr val="FF3300"/>
                </a:solidFill>
                <a:latin typeface="Arial" charset="0"/>
              </a:rPr>
              <a:t>The reciprocal lattice in one dimension</a:t>
            </a:r>
          </a:p>
        </p:txBody>
      </p:sp>
      <p:sp>
        <p:nvSpPr>
          <p:cNvPr id="274437" name="Oval 5"/>
          <p:cNvSpPr>
            <a:spLocks noChangeArrowheads="1"/>
          </p:cNvSpPr>
          <p:nvPr/>
        </p:nvSpPr>
        <p:spPr bwMode="auto">
          <a:xfrm>
            <a:off x="27432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38" name="Oval 6"/>
          <p:cNvSpPr>
            <a:spLocks noChangeArrowheads="1"/>
          </p:cNvSpPr>
          <p:nvPr/>
        </p:nvSpPr>
        <p:spPr bwMode="auto">
          <a:xfrm>
            <a:off x="32766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39" name="Oval 7"/>
          <p:cNvSpPr>
            <a:spLocks noChangeArrowheads="1"/>
          </p:cNvSpPr>
          <p:nvPr/>
        </p:nvSpPr>
        <p:spPr bwMode="auto">
          <a:xfrm>
            <a:off x="38100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40" name="Oval 8"/>
          <p:cNvSpPr>
            <a:spLocks noChangeArrowheads="1"/>
          </p:cNvSpPr>
          <p:nvPr/>
        </p:nvSpPr>
        <p:spPr bwMode="auto">
          <a:xfrm>
            <a:off x="43434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41" name="Oval 9"/>
          <p:cNvSpPr>
            <a:spLocks noChangeArrowheads="1"/>
          </p:cNvSpPr>
          <p:nvPr/>
        </p:nvSpPr>
        <p:spPr bwMode="auto">
          <a:xfrm>
            <a:off x="48768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42" name="Oval 10"/>
          <p:cNvSpPr>
            <a:spLocks noChangeArrowheads="1"/>
          </p:cNvSpPr>
          <p:nvPr/>
        </p:nvSpPr>
        <p:spPr bwMode="auto">
          <a:xfrm>
            <a:off x="5410200" y="1870075"/>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274443" name="Oval 11"/>
          <p:cNvSpPr>
            <a:spLocks noChangeArrowheads="1"/>
          </p:cNvSpPr>
          <p:nvPr/>
        </p:nvSpPr>
        <p:spPr bwMode="auto">
          <a:xfrm>
            <a:off x="21336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4" name="Oval 12"/>
          <p:cNvSpPr>
            <a:spLocks noChangeArrowheads="1"/>
          </p:cNvSpPr>
          <p:nvPr/>
        </p:nvSpPr>
        <p:spPr bwMode="auto">
          <a:xfrm>
            <a:off x="31242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5" name="Oval 13"/>
          <p:cNvSpPr>
            <a:spLocks noChangeArrowheads="1"/>
          </p:cNvSpPr>
          <p:nvPr/>
        </p:nvSpPr>
        <p:spPr bwMode="auto">
          <a:xfrm>
            <a:off x="38862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6" name="Oval 14"/>
          <p:cNvSpPr>
            <a:spLocks noChangeArrowheads="1"/>
          </p:cNvSpPr>
          <p:nvPr/>
        </p:nvSpPr>
        <p:spPr bwMode="auto">
          <a:xfrm>
            <a:off x="47244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7" name="Oval 15"/>
          <p:cNvSpPr>
            <a:spLocks noChangeArrowheads="1"/>
          </p:cNvSpPr>
          <p:nvPr/>
        </p:nvSpPr>
        <p:spPr bwMode="auto">
          <a:xfrm>
            <a:off x="54864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8" name="Oval 16"/>
          <p:cNvSpPr>
            <a:spLocks noChangeArrowheads="1"/>
          </p:cNvSpPr>
          <p:nvPr/>
        </p:nvSpPr>
        <p:spPr bwMode="auto">
          <a:xfrm>
            <a:off x="6400800" y="3622675"/>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274449" name="Line 17"/>
          <p:cNvSpPr>
            <a:spLocks noChangeShapeType="1"/>
          </p:cNvSpPr>
          <p:nvPr/>
        </p:nvSpPr>
        <p:spPr bwMode="auto">
          <a:xfrm>
            <a:off x="2819400" y="1565275"/>
            <a:ext cx="0" cy="304800"/>
          </a:xfrm>
          <a:prstGeom prst="line">
            <a:avLst/>
          </a:prstGeom>
          <a:noFill/>
          <a:ln w="9525">
            <a:solidFill>
              <a:schemeClr val="tx1"/>
            </a:solidFill>
            <a:round/>
            <a:headEnd/>
            <a:tailEnd/>
          </a:ln>
          <a:effectLst/>
        </p:spPr>
        <p:txBody>
          <a:bodyPr wrap="none"/>
          <a:lstStyle/>
          <a:p>
            <a:endParaRPr lang="en-US"/>
          </a:p>
        </p:txBody>
      </p:sp>
      <p:sp>
        <p:nvSpPr>
          <p:cNvPr id="274450" name="Line 18"/>
          <p:cNvSpPr>
            <a:spLocks noChangeShapeType="1"/>
          </p:cNvSpPr>
          <p:nvPr/>
        </p:nvSpPr>
        <p:spPr bwMode="auto">
          <a:xfrm>
            <a:off x="3352800" y="1565275"/>
            <a:ext cx="0" cy="304800"/>
          </a:xfrm>
          <a:prstGeom prst="line">
            <a:avLst/>
          </a:prstGeom>
          <a:noFill/>
          <a:ln w="9525">
            <a:solidFill>
              <a:schemeClr val="tx1"/>
            </a:solidFill>
            <a:round/>
            <a:headEnd/>
            <a:tailEnd/>
          </a:ln>
          <a:effectLst/>
        </p:spPr>
        <p:txBody>
          <a:bodyPr wrap="none"/>
          <a:lstStyle/>
          <a:p>
            <a:endParaRPr lang="en-US"/>
          </a:p>
        </p:txBody>
      </p:sp>
      <p:sp>
        <p:nvSpPr>
          <p:cNvPr id="274451" name="Line 19"/>
          <p:cNvSpPr>
            <a:spLocks noChangeShapeType="1"/>
          </p:cNvSpPr>
          <p:nvPr/>
        </p:nvSpPr>
        <p:spPr bwMode="auto">
          <a:xfrm>
            <a:off x="2819400" y="1717675"/>
            <a:ext cx="533400" cy="0"/>
          </a:xfrm>
          <a:prstGeom prst="line">
            <a:avLst/>
          </a:prstGeom>
          <a:noFill/>
          <a:ln w="9525">
            <a:solidFill>
              <a:schemeClr val="tx1"/>
            </a:solidFill>
            <a:round/>
            <a:headEnd type="triangle" w="med" len="med"/>
            <a:tailEnd type="triangle" w="med" len="med"/>
          </a:ln>
          <a:effectLst/>
        </p:spPr>
        <p:txBody>
          <a:bodyPr wrap="none"/>
          <a:lstStyle/>
          <a:p>
            <a:endParaRPr lang="en-US"/>
          </a:p>
        </p:txBody>
      </p:sp>
      <p:sp>
        <p:nvSpPr>
          <p:cNvPr id="274455" name="Text Box 23"/>
          <p:cNvSpPr txBox="1">
            <a:spLocks noChangeArrowheads="1"/>
          </p:cNvSpPr>
          <p:nvPr/>
        </p:nvSpPr>
        <p:spPr bwMode="auto">
          <a:xfrm>
            <a:off x="2955925" y="1219200"/>
            <a:ext cx="344488" cy="457200"/>
          </a:xfrm>
          <a:prstGeom prst="rect">
            <a:avLst/>
          </a:prstGeom>
          <a:noFill/>
          <a:ln w="9525">
            <a:noFill/>
            <a:miter lim="800000"/>
            <a:headEnd/>
            <a:tailEnd/>
          </a:ln>
          <a:effectLst/>
        </p:spPr>
        <p:txBody>
          <a:bodyPr wrap="none">
            <a:spAutoFit/>
          </a:bodyPr>
          <a:lstStyle/>
          <a:p>
            <a:r>
              <a:rPr lang="en-US" sz="2400" b="0">
                <a:latin typeface="Tahoma" pitchFamily="34" charset="0"/>
                <a:cs typeface="Times New Roman" pitchFamily="18" charset="0"/>
              </a:rPr>
              <a:t>a</a:t>
            </a:r>
          </a:p>
        </p:txBody>
      </p:sp>
      <p:sp>
        <p:nvSpPr>
          <p:cNvPr id="274457" name="Text Box 25"/>
          <p:cNvSpPr txBox="1">
            <a:spLocks noChangeArrowheads="1"/>
          </p:cNvSpPr>
          <p:nvPr/>
        </p:nvSpPr>
        <p:spPr bwMode="auto">
          <a:xfrm>
            <a:off x="0" y="5024497"/>
            <a:ext cx="9144000" cy="2062103"/>
          </a:xfrm>
          <a:prstGeom prst="rect">
            <a:avLst/>
          </a:prstGeom>
          <a:noFill/>
          <a:ln w="9525">
            <a:noFill/>
            <a:miter lim="800000"/>
            <a:headEnd/>
            <a:tailEnd/>
          </a:ln>
          <a:effectLst/>
        </p:spPr>
        <p:txBody>
          <a:bodyPr wrap="square">
            <a:spAutoFit/>
          </a:bodyPr>
          <a:lstStyle/>
          <a:p>
            <a:pPr algn="ctr"/>
            <a:r>
              <a:rPr lang="en-US" sz="2600" dirty="0" err="1">
                <a:latin typeface="Tahoma" pitchFamily="34" charset="0"/>
                <a:cs typeface="Times New Roman" pitchFamily="18" charset="0"/>
              </a:rPr>
              <a:t>Weigner</a:t>
            </a:r>
            <a:r>
              <a:rPr lang="en-US" sz="2600" dirty="0">
                <a:latin typeface="Tahoma" pitchFamily="34" charset="0"/>
                <a:cs typeface="Times New Roman" pitchFamily="18" charset="0"/>
              </a:rPr>
              <a:t> Seitz Cell: Smallest space enclosed when intersecting the midpoint to the neighboring lattice points. </a:t>
            </a:r>
          </a:p>
          <a:p>
            <a:pPr algn="ctr"/>
            <a:endParaRPr lang="en-US" sz="2600" dirty="0">
              <a:latin typeface="Tahoma" pitchFamily="34" charset="0"/>
              <a:cs typeface="Times New Roman" pitchFamily="18" charset="0"/>
            </a:endParaRPr>
          </a:p>
          <a:p>
            <a:pPr algn="ctr"/>
            <a:r>
              <a:rPr lang="en-US" sz="2600" dirty="0">
                <a:latin typeface="Tahoma" pitchFamily="34" charset="0"/>
                <a:cs typeface="Times New Roman" pitchFamily="18" charset="0"/>
              </a:rPr>
              <a:t>Why don’t we include second neighbors here (do in 2D/3D)?</a:t>
            </a:r>
            <a:endParaRPr lang="en-US" sz="2600" b="0" dirty="0">
              <a:latin typeface="Tahoma" pitchFamily="34" charset="0"/>
              <a:cs typeface="Times New Roman" pitchFamily="18" charset="0"/>
            </a:endParaRPr>
          </a:p>
          <a:p>
            <a:pPr algn="ctr"/>
            <a:endParaRPr lang="en-US" sz="2400" dirty="0">
              <a:solidFill>
                <a:srgbClr val="FF3300"/>
              </a:solidFill>
              <a:latin typeface="Tahoma" pitchFamily="34" charset="0"/>
              <a:cs typeface="Times New Roman" pitchFamily="18" charset="0"/>
            </a:endParaRPr>
          </a:p>
        </p:txBody>
      </p:sp>
      <p:sp>
        <p:nvSpPr>
          <p:cNvPr id="274458" name="Text Box 26"/>
          <p:cNvSpPr txBox="1">
            <a:spLocks noChangeArrowheads="1"/>
          </p:cNvSpPr>
          <p:nvPr/>
        </p:nvSpPr>
        <p:spPr bwMode="auto">
          <a:xfrm>
            <a:off x="381000" y="1717675"/>
            <a:ext cx="1793875" cy="457200"/>
          </a:xfrm>
          <a:prstGeom prst="rect">
            <a:avLst/>
          </a:prstGeom>
          <a:noFill/>
          <a:ln w="9525">
            <a:noFill/>
            <a:miter lim="800000"/>
            <a:headEnd/>
            <a:tailEnd/>
          </a:ln>
          <a:effectLst/>
        </p:spPr>
        <p:txBody>
          <a:bodyPr wrap="none">
            <a:spAutoFit/>
          </a:bodyPr>
          <a:lstStyle/>
          <a:p>
            <a:r>
              <a:rPr lang="en-US" sz="2400">
                <a:solidFill>
                  <a:srgbClr val="009999"/>
                </a:solidFill>
              </a:rPr>
              <a:t>Real lattice</a:t>
            </a:r>
          </a:p>
        </p:txBody>
      </p:sp>
      <p:sp>
        <p:nvSpPr>
          <p:cNvPr id="274459" name="Text Box 27"/>
          <p:cNvSpPr txBox="1">
            <a:spLocks noChangeArrowheads="1"/>
          </p:cNvSpPr>
          <p:nvPr/>
        </p:nvSpPr>
        <p:spPr bwMode="auto">
          <a:xfrm>
            <a:off x="152400" y="2860675"/>
            <a:ext cx="2708275" cy="457200"/>
          </a:xfrm>
          <a:prstGeom prst="rect">
            <a:avLst/>
          </a:prstGeom>
          <a:noFill/>
          <a:ln w="9525">
            <a:noFill/>
            <a:miter lim="800000"/>
            <a:headEnd/>
            <a:tailEnd/>
          </a:ln>
          <a:effectLst/>
        </p:spPr>
        <p:txBody>
          <a:bodyPr wrap="none">
            <a:spAutoFit/>
          </a:bodyPr>
          <a:lstStyle/>
          <a:p>
            <a:r>
              <a:rPr lang="en-US" sz="2400">
                <a:solidFill>
                  <a:srgbClr val="00CC00"/>
                </a:solidFill>
              </a:rPr>
              <a:t>Reciprocal lattice</a:t>
            </a:r>
          </a:p>
        </p:txBody>
      </p:sp>
      <p:sp>
        <p:nvSpPr>
          <p:cNvPr id="274460" name="Line 28"/>
          <p:cNvSpPr>
            <a:spLocks noChangeShapeType="1"/>
          </p:cNvSpPr>
          <p:nvPr/>
        </p:nvSpPr>
        <p:spPr bwMode="auto">
          <a:xfrm>
            <a:off x="1905000" y="3775075"/>
            <a:ext cx="5181600" cy="0"/>
          </a:xfrm>
          <a:prstGeom prst="line">
            <a:avLst/>
          </a:prstGeom>
          <a:noFill/>
          <a:ln w="9525">
            <a:solidFill>
              <a:schemeClr val="tx1"/>
            </a:solidFill>
            <a:round/>
            <a:headEnd/>
            <a:tailEnd type="triangle" w="med" len="med"/>
          </a:ln>
          <a:effectLst/>
        </p:spPr>
        <p:txBody>
          <a:bodyPr/>
          <a:lstStyle/>
          <a:p>
            <a:endParaRPr lang="en-US"/>
          </a:p>
        </p:txBody>
      </p:sp>
      <p:sp>
        <p:nvSpPr>
          <p:cNvPr id="274461" name="Text Box 29"/>
          <p:cNvSpPr txBox="1">
            <a:spLocks noChangeArrowheads="1"/>
          </p:cNvSpPr>
          <p:nvPr/>
        </p:nvSpPr>
        <p:spPr bwMode="auto">
          <a:xfrm>
            <a:off x="7162800" y="3546475"/>
            <a:ext cx="382588" cy="519113"/>
          </a:xfrm>
          <a:prstGeom prst="rect">
            <a:avLst/>
          </a:prstGeom>
          <a:noFill/>
          <a:ln w="9525">
            <a:noFill/>
            <a:miter lim="800000"/>
            <a:headEnd/>
            <a:tailEnd/>
          </a:ln>
          <a:effectLst/>
        </p:spPr>
        <p:txBody>
          <a:bodyPr wrap="none">
            <a:spAutoFit/>
          </a:bodyPr>
          <a:lstStyle/>
          <a:p>
            <a:r>
              <a:rPr lang="en-US" i="1"/>
              <a:t>k</a:t>
            </a:r>
          </a:p>
        </p:txBody>
      </p:sp>
      <p:sp>
        <p:nvSpPr>
          <p:cNvPr id="274462" name="Line 30"/>
          <p:cNvSpPr>
            <a:spLocks noChangeShapeType="1"/>
          </p:cNvSpPr>
          <p:nvPr/>
        </p:nvSpPr>
        <p:spPr bwMode="auto">
          <a:xfrm>
            <a:off x="4419600" y="2784475"/>
            <a:ext cx="0" cy="1676400"/>
          </a:xfrm>
          <a:prstGeom prst="line">
            <a:avLst/>
          </a:prstGeom>
          <a:noFill/>
          <a:ln w="9525">
            <a:solidFill>
              <a:schemeClr val="tx1"/>
            </a:solidFill>
            <a:prstDash val="dash"/>
            <a:round/>
            <a:headEnd/>
            <a:tailEnd/>
          </a:ln>
          <a:effectLst/>
        </p:spPr>
        <p:txBody>
          <a:bodyPr/>
          <a:lstStyle/>
          <a:p>
            <a:endParaRPr lang="en-US"/>
          </a:p>
        </p:txBody>
      </p:sp>
      <p:sp>
        <p:nvSpPr>
          <p:cNvPr id="274463" name="Line 31"/>
          <p:cNvSpPr>
            <a:spLocks noChangeShapeType="1"/>
          </p:cNvSpPr>
          <p:nvPr/>
        </p:nvSpPr>
        <p:spPr bwMode="auto">
          <a:xfrm>
            <a:off x="5181600" y="2784475"/>
            <a:ext cx="0" cy="1676400"/>
          </a:xfrm>
          <a:prstGeom prst="line">
            <a:avLst/>
          </a:prstGeom>
          <a:noFill/>
          <a:ln w="9525">
            <a:solidFill>
              <a:schemeClr val="tx1"/>
            </a:solidFill>
            <a:prstDash val="dash"/>
            <a:round/>
            <a:headEnd/>
            <a:tailEnd/>
          </a:ln>
          <a:effectLst/>
        </p:spPr>
        <p:txBody>
          <a:bodyPr/>
          <a:lstStyle/>
          <a:p>
            <a:endParaRPr lang="en-US"/>
          </a:p>
        </p:txBody>
      </p:sp>
      <p:sp>
        <p:nvSpPr>
          <p:cNvPr id="274464" name="Text Box 32"/>
          <p:cNvSpPr txBox="1">
            <a:spLocks noChangeArrowheads="1"/>
          </p:cNvSpPr>
          <p:nvPr/>
        </p:nvSpPr>
        <p:spPr bwMode="auto">
          <a:xfrm>
            <a:off x="4648200" y="3927475"/>
            <a:ext cx="354013" cy="457200"/>
          </a:xfrm>
          <a:prstGeom prst="rect">
            <a:avLst/>
          </a:prstGeom>
          <a:noFill/>
          <a:ln w="9525">
            <a:noFill/>
            <a:miter lim="800000"/>
            <a:headEnd/>
            <a:tailEnd/>
          </a:ln>
          <a:effectLst/>
        </p:spPr>
        <p:txBody>
          <a:bodyPr wrap="none">
            <a:spAutoFit/>
          </a:bodyPr>
          <a:lstStyle/>
          <a:p>
            <a:r>
              <a:rPr lang="en-US" sz="2400" b="0"/>
              <a:t>0</a:t>
            </a:r>
          </a:p>
        </p:txBody>
      </p:sp>
      <p:sp>
        <p:nvSpPr>
          <p:cNvPr id="274465" name="Text Box 33"/>
          <p:cNvSpPr txBox="1">
            <a:spLocks noChangeArrowheads="1"/>
          </p:cNvSpPr>
          <p:nvPr/>
        </p:nvSpPr>
        <p:spPr bwMode="auto">
          <a:xfrm>
            <a:off x="5334000" y="3927475"/>
            <a:ext cx="774700" cy="457200"/>
          </a:xfrm>
          <a:prstGeom prst="rect">
            <a:avLst/>
          </a:prstGeom>
          <a:noFill/>
          <a:ln w="9525">
            <a:noFill/>
            <a:miter lim="800000"/>
            <a:headEnd/>
            <a:tailEnd/>
          </a:ln>
          <a:effectLst/>
        </p:spPr>
        <p:txBody>
          <a:bodyPr wrap="none">
            <a:spAutoFit/>
          </a:bodyPr>
          <a:lstStyle/>
          <a:p>
            <a:r>
              <a:rPr lang="en-US" sz="2400" b="0"/>
              <a:t>2</a:t>
            </a:r>
            <a:r>
              <a:rPr lang="en-US" sz="2400" b="0">
                <a:sym typeface="Symbol" pitchFamily="18" charset="2"/>
              </a:rPr>
              <a:t>/a</a:t>
            </a:r>
          </a:p>
        </p:txBody>
      </p:sp>
      <p:sp>
        <p:nvSpPr>
          <p:cNvPr id="274466" name="Text Box 34"/>
          <p:cNvSpPr txBox="1">
            <a:spLocks noChangeArrowheads="1"/>
          </p:cNvSpPr>
          <p:nvPr/>
        </p:nvSpPr>
        <p:spPr bwMode="auto">
          <a:xfrm>
            <a:off x="6172200" y="3925824"/>
            <a:ext cx="774700" cy="457200"/>
          </a:xfrm>
          <a:prstGeom prst="rect">
            <a:avLst/>
          </a:prstGeom>
          <a:noFill/>
          <a:ln w="9525">
            <a:noFill/>
            <a:miter lim="800000"/>
            <a:headEnd/>
            <a:tailEnd/>
          </a:ln>
          <a:effectLst/>
        </p:spPr>
        <p:txBody>
          <a:bodyPr wrap="none">
            <a:spAutoFit/>
          </a:bodyPr>
          <a:lstStyle/>
          <a:p>
            <a:r>
              <a:rPr lang="en-US" sz="2400" b="0" dirty="0"/>
              <a:t>4</a:t>
            </a:r>
            <a:r>
              <a:rPr lang="en-US" sz="2400" b="0" dirty="0">
                <a:sym typeface="Symbol" pitchFamily="18" charset="2"/>
              </a:rPr>
              <a:t>/a</a:t>
            </a:r>
          </a:p>
        </p:txBody>
      </p:sp>
      <p:sp>
        <p:nvSpPr>
          <p:cNvPr id="274467" name="Text Box 35"/>
          <p:cNvSpPr txBox="1">
            <a:spLocks noChangeArrowheads="1"/>
          </p:cNvSpPr>
          <p:nvPr/>
        </p:nvSpPr>
        <p:spPr bwMode="auto">
          <a:xfrm>
            <a:off x="3581400" y="3927475"/>
            <a:ext cx="876300" cy="457200"/>
          </a:xfrm>
          <a:prstGeom prst="rect">
            <a:avLst/>
          </a:prstGeom>
          <a:noFill/>
          <a:ln w="9525">
            <a:noFill/>
            <a:miter lim="800000"/>
            <a:headEnd/>
            <a:tailEnd/>
          </a:ln>
          <a:effectLst/>
        </p:spPr>
        <p:txBody>
          <a:bodyPr wrap="none">
            <a:spAutoFit/>
          </a:bodyPr>
          <a:lstStyle/>
          <a:p>
            <a:r>
              <a:rPr lang="en-US" sz="2400" b="0"/>
              <a:t>-2</a:t>
            </a:r>
            <a:r>
              <a:rPr lang="en-US" sz="2400" b="0">
                <a:sym typeface="Symbol" pitchFamily="18" charset="2"/>
              </a:rPr>
              <a:t>/a</a:t>
            </a:r>
          </a:p>
        </p:txBody>
      </p:sp>
      <p:sp>
        <p:nvSpPr>
          <p:cNvPr id="274468" name="Text Box 36"/>
          <p:cNvSpPr txBox="1">
            <a:spLocks noChangeArrowheads="1"/>
          </p:cNvSpPr>
          <p:nvPr/>
        </p:nvSpPr>
        <p:spPr bwMode="auto">
          <a:xfrm>
            <a:off x="2667000" y="3927475"/>
            <a:ext cx="876300" cy="457200"/>
          </a:xfrm>
          <a:prstGeom prst="rect">
            <a:avLst/>
          </a:prstGeom>
          <a:noFill/>
          <a:ln w="9525">
            <a:noFill/>
            <a:miter lim="800000"/>
            <a:headEnd/>
            <a:tailEnd/>
          </a:ln>
          <a:effectLst/>
        </p:spPr>
        <p:txBody>
          <a:bodyPr wrap="none">
            <a:spAutoFit/>
          </a:bodyPr>
          <a:lstStyle/>
          <a:p>
            <a:r>
              <a:rPr lang="en-US" sz="2400" b="0"/>
              <a:t>-4</a:t>
            </a:r>
            <a:r>
              <a:rPr lang="en-US" sz="2400" b="0">
                <a:sym typeface="Symbol" pitchFamily="18" charset="2"/>
              </a:rPr>
              <a:t>/a</a:t>
            </a:r>
          </a:p>
        </p:txBody>
      </p:sp>
      <p:sp>
        <p:nvSpPr>
          <p:cNvPr id="274469" name="Text Box 37"/>
          <p:cNvSpPr txBox="1">
            <a:spLocks noChangeArrowheads="1"/>
          </p:cNvSpPr>
          <p:nvPr/>
        </p:nvSpPr>
        <p:spPr bwMode="auto">
          <a:xfrm>
            <a:off x="1752600" y="3927475"/>
            <a:ext cx="876300" cy="457200"/>
          </a:xfrm>
          <a:prstGeom prst="rect">
            <a:avLst/>
          </a:prstGeom>
          <a:noFill/>
          <a:ln w="9525">
            <a:noFill/>
            <a:miter lim="800000"/>
            <a:headEnd/>
            <a:tailEnd/>
          </a:ln>
          <a:effectLst/>
        </p:spPr>
        <p:txBody>
          <a:bodyPr wrap="none">
            <a:spAutoFit/>
          </a:bodyPr>
          <a:lstStyle/>
          <a:p>
            <a:r>
              <a:rPr lang="en-US" sz="2400" b="0"/>
              <a:t>-6</a:t>
            </a:r>
            <a:r>
              <a:rPr lang="en-US" sz="2400" b="0">
                <a:sym typeface="Symbol" pitchFamily="18" charset="2"/>
              </a:rPr>
              <a:t>/a</a:t>
            </a:r>
          </a:p>
        </p:txBody>
      </p:sp>
      <p:sp>
        <p:nvSpPr>
          <p:cNvPr id="274470" name="Line 38"/>
          <p:cNvSpPr>
            <a:spLocks noChangeShapeType="1"/>
          </p:cNvSpPr>
          <p:nvPr/>
        </p:nvSpPr>
        <p:spPr bwMode="auto">
          <a:xfrm>
            <a:off x="2362200" y="2022475"/>
            <a:ext cx="4114800" cy="0"/>
          </a:xfrm>
          <a:prstGeom prst="line">
            <a:avLst/>
          </a:prstGeom>
          <a:noFill/>
          <a:ln w="9525">
            <a:solidFill>
              <a:schemeClr val="tx1"/>
            </a:solidFill>
            <a:round/>
            <a:headEnd/>
            <a:tailEnd type="triangle" w="med" len="med"/>
          </a:ln>
          <a:effectLst/>
        </p:spPr>
        <p:txBody>
          <a:bodyPr/>
          <a:lstStyle/>
          <a:p>
            <a:endParaRPr lang="en-US"/>
          </a:p>
        </p:txBody>
      </p:sp>
      <p:sp>
        <p:nvSpPr>
          <p:cNvPr id="274471" name="Text Box 39"/>
          <p:cNvSpPr txBox="1">
            <a:spLocks noChangeArrowheads="1"/>
          </p:cNvSpPr>
          <p:nvPr/>
        </p:nvSpPr>
        <p:spPr bwMode="auto">
          <a:xfrm>
            <a:off x="6477000" y="1717675"/>
            <a:ext cx="381000" cy="519113"/>
          </a:xfrm>
          <a:prstGeom prst="rect">
            <a:avLst/>
          </a:prstGeom>
          <a:noFill/>
          <a:ln w="9525">
            <a:noFill/>
            <a:miter lim="800000"/>
            <a:headEnd/>
            <a:tailEnd/>
          </a:ln>
          <a:effectLst/>
        </p:spPr>
        <p:txBody>
          <a:bodyPr>
            <a:spAutoFit/>
          </a:bodyPr>
          <a:lstStyle/>
          <a:p>
            <a:r>
              <a:rPr lang="en-US" i="1">
                <a:latin typeface="Times New Roman" pitchFamily="18" charset="0"/>
              </a:rPr>
              <a:t>x</a:t>
            </a:r>
          </a:p>
        </p:txBody>
      </p:sp>
      <p:sp>
        <p:nvSpPr>
          <p:cNvPr id="274472" name="Text Box 40"/>
          <p:cNvSpPr txBox="1">
            <a:spLocks noChangeArrowheads="1"/>
          </p:cNvSpPr>
          <p:nvPr/>
        </p:nvSpPr>
        <p:spPr bwMode="auto">
          <a:xfrm>
            <a:off x="4038600" y="2479675"/>
            <a:ext cx="706438" cy="457200"/>
          </a:xfrm>
          <a:prstGeom prst="rect">
            <a:avLst/>
          </a:prstGeom>
          <a:noFill/>
          <a:ln w="9525">
            <a:noFill/>
            <a:miter lim="800000"/>
            <a:headEnd/>
            <a:tailEnd/>
          </a:ln>
          <a:effectLst/>
        </p:spPr>
        <p:txBody>
          <a:bodyPr wrap="none">
            <a:spAutoFit/>
          </a:bodyPr>
          <a:lstStyle/>
          <a:p>
            <a:r>
              <a:rPr lang="en-US" sz="2400" b="0" dirty="0">
                <a:solidFill>
                  <a:srgbClr val="FF3300"/>
                </a:solidFill>
              </a:rPr>
              <a:t>-</a:t>
            </a:r>
            <a:r>
              <a:rPr lang="en-US" sz="2400" b="0" dirty="0">
                <a:solidFill>
                  <a:srgbClr val="FF3300"/>
                </a:solidFill>
                <a:sym typeface="Symbol" pitchFamily="18" charset="2"/>
              </a:rPr>
              <a:t>/a</a:t>
            </a:r>
          </a:p>
        </p:txBody>
      </p:sp>
      <p:sp>
        <p:nvSpPr>
          <p:cNvPr id="274473" name="Text Box 41"/>
          <p:cNvSpPr txBox="1">
            <a:spLocks noChangeArrowheads="1"/>
          </p:cNvSpPr>
          <p:nvPr/>
        </p:nvSpPr>
        <p:spPr bwMode="auto">
          <a:xfrm>
            <a:off x="4876800" y="2479675"/>
            <a:ext cx="604838" cy="457200"/>
          </a:xfrm>
          <a:prstGeom prst="rect">
            <a:avLst/>
          </a:prstGeom>
          <a:noFill/>
          <a:ln w="9525">
            <a:noFill/>
            <a:miter lim="800000"/>
            <a:headEnd/>
            <a:tailEnd/>
          </a:ln>
          <a:effectLst/>
        </p:spPr>
        <p:txBody>
          <a:bodyPr wrap="none">
            <a:spAutoFit/>
          </a:bodyPr>
          <a:lstStyle/>
          <a:p>
            <a:r>
              <a:rPr lang="en-US" sz="2400" b="0">
                <a:solidFill>
                  <a:srgbClr val="FF3300"/>
                </a:solidFill>
                <a:sym typeface="Symbol" pitchFamily="18" charset="2"/>
              </a:rPr>
              <a:t>/a</a:t>
            </a:r>
          </a:p>
        </p:txBody>
      </p:sp>
      <p:sp>
        <p:nvSpPr>
          <p:cNvPr id="274474" name="Line 42"/>
          <p:cNvSpPr>
            <a:spLocks noChangeShapeType="1"/>
          </p:cNvSpPr>
          <p:nvPr/>
        </p:nvSpPr>
        <p:spPr bwMode="auto">
          <a:xfrm>
            <a:off x="4419600" y="4384675"/>
            <a:ext cx="762000" cy="0"/>
          </a:xfrm>
          <a:prstGeom prst="line">
            <a:avLst/>
          </a:prstGeom>
          <a:noFill/>
          <a:ln w="9525">
            <a:solidFill>
              <a:srgbClr val="FF3300"/>
            </a:solidFill>
            <a:round/>
            <a:headEnd type="triangle" w="med" len="med"/>
            <a:tailEnd type="triangle" w="med" len="med"/>
          </a:ln>
          <a:effectLst/>
        </p:spPr>
        <p:txBody>
          <a:bodyPr/>
          <a:lstStyle/>
          <a:p>
            <a:endParaRPr lang="en-US"/>
          </a:p>
        </p:txBody>
      </p:sp>
      <p:sp>
        <p:nvSpPr>
          <p:cNvPr id="37" name="Text Box 27"/>
          <p:cNvSpPr txBox="1">
            <a:spLocks noChangeArrowheads="1"/>
          </p:cNvSpPr>
          <p:nvPr/>
        </p:nvSpPr>
        <p:spPr bwMode="auto">
          <a:xfrm>
            <a:off x="5733317" y="2418586"/>
            <a:ext cx="3029683" cy="830997"/>
          </a:xfrm>
          <a:prstGeom prst="rect">
            <a:avLst/>
          </a:prstGeom>
          <a:noFill/>
          <a:ln w="9525">
            <a:noFill/>
            <a:miter lim="800000"/>
            <a:headEnd/>
            <a:tailEnd/>
          </a:ln>
          <a:effectLst/>
        </p:spPr>
        <p:txBody>
          <a:bodyPr wrap="square">
            <a:spAutoFit/>
          </a:bodyPr>
          <a:lstStyle/>
          <a:p>
            <a:pPr algn="ctr"/>
            <a:r>
              <a:rPr lang="en-US" sz="2400" dirty="0">
                <a:solidFill>
                  <a:srgbClr val="00CC00"/>
                </a:solidFill>
              </a:rPr>
              <a:t>What is the range of unique environments?</a:t>
            </a:r>
          </a:p>
        </p:txBody>
      </p:sp>
      <p:sp>
        <p:nvSpPr>
          <p:cNvPr id="2" name="TextBox 1">
            <a:extLst>
              <a:ext uri="{FF2B5EF4-FFF2-40B4-BE49-F238E27FC236}">
                <a16:creationId xmlns:a16="http://schemas.microsoft.com/office/drawing/2014/main" id="{7C3C207E-7A32-A48E-6723-70E9DF915F74}"/>
              </a:ext>
            </a:extLst>
          </p:cNvPr>
          <p:cNvSpPr txBox="1"/>
          <p:nvPr/>
        </p:nvSpPr>
        <p:spPr>
          <a:xfrm>
            <a:off x="3294769" y="4619108"/>
            <a:ext cx="4762500" cy="461665"/>
          </a:xfrm>
          <a:prstGeom prst="rect">
            <a:avLst/>
          </a:prstGeom>
          <a:noFill/>
        </p:spPr>
        <p:txBody>
          <a:bodyPr wrap="square" rtlCol="0">
            <a:spAutoFit/>
          </a:bodyPr>
          <a:lstStyle/>
          <a:p>
            <a:r>
              <a:rPr lang="en-US" sz="2400" dirty="0">
                <a:solidFill>
                  <a:srgbClr val="FF0000"/>
                </a:solidFill>
              </a:rPr>
              <a:t>Does this look familiar to anything?</a:t>
            </a:r>
          </a:p>
        </p:txBody>
      </p:sp>
    </p:spTree>
    <p:extLst>
      <p:ext uri="{BB962C8B-B14F-4D97-AF65-F5344CB8AC3E}">
        <p14:creationId xmlns:p14="http://schemas.microsoft.com/office/powerpoint/2010/main" val="285997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44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44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44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4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44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44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44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446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4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44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446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44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446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44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446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44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44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44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44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44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4457">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44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3" grpId="0" animBg="1"/>
      <p:bldP spid="274444" grpId="0" animBg="1"/>
      <p:bldP spid="274445" grpId="0" animBg="1"/>
      <p:bldP spid="274446" grpId="0" animBg="1"/>
      <p:bldP spid="274447" grpId="0" animBg="1"/>
      <p:bldP spid="274448" grpId="0" animBg="1"/>
      <p:bldP spid="274459" grpId="0"/>
      <p:bldP spid="274460" grpId="0" animBg="1"/>
      <p:bldP spid="274461" grpId="0"/>
      <p:bldP spid="274462" grpId="0" animBg="1"/>
      <p:bldP spid="274463" grpId="0" animBg="1"/>
      <p:bldP spid="274464" grpId="0"/>
      <p:bldP spid="274465" grpId="0"/>
      <p:bldP spid="274466" grpId="0"/>
      <p:bldP spid="274467" grpId="0"/>
      <p:bldP spid="274468" grpId="0"/>
      <p:bldP spid="274469" grpId="0"/>
      <p:bldP spid="274472" grpId="0"/>
      <p:bldP spid="274473" grpId="0"/>
      <p:bldP spid="274474" grpId="0" animBg="1"/>
      <p:bldP spid="3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83" name="Object 1031"/>
          <p:cNvGraphicFramePr>
            <a:graphicFrameLocks noChangeAspect="1"/>
          </p:cNvGraphicFramePr>
          <p:nvPr/>
        </p:nvGraphicFramePr>
        <p:xfrm>
          <a:off x="555625" y="3200400"/>
          <a:ext cx="3614738" cy="1231900"/>
        </p:xfrm>
        <a:graphic>
          <a:graphicData uri="http://schemas.openxmlformats.org/presentationml/2006/ole">
            <mc:AlternateContent xmlns:mc="http://schemas.openxmlformats.org/markup-compatibility/2006">
              <mc:Choice xmlns:v="urn:schemas-microsoft-com:vml" Requires="v">
                <p:oleObj name="Equation" r:id="rId3" imgW="1079280" imgH="368280" progId="Equation.3">
                  <p:embed/>
                </p:oleObj>
              </mc:Choice>
              <mc:Fallback>
                <p:oleObj name="Equation" r:id="rId3" imgW="1079280" imgH="368280" progId="Equation.3">
                  <p:embed/>
                  <p:pic>
                    <p:nvPicPr>
                      <p:cNvPr id="101383" name="Object 1031"/>
                      <p:cNvPicPr>
                        <a:picLocks noChangeAspect="1" noChangeArrowheads="1"/>
                      </p:cNvPicPr>
                      <p:nvPr/>
                    </p:nvPicPr>
                    <p:blipFill>
                      <a:blip r:embed="rId4"/>
                      <a:srcRect/>
                      <a:stretch>
                        <a:fillRect/>
                      </a:stretch>
                    </p:blipFill>
                    <p:spPr bwMode="auto">
                      <a:xfrm>
                        <a:off x="555625" y="3200400"/>
                        <a:ext cx="3614738" cy="1231900"/>
                      </a:xfrm>
                      <a:prstGeom prst="rect">
                        <a:avLst/>
                      </a:prstGeom>
                      <a:solidFill>
                        <a:schemeClr val="bg1"/>
                      </a:solidFill>
                    </p:spPr>
                  </p:pic>
                </p:oleObj>
              </mc:Fallback>
            </mc:AlternateContent>
          </a:graphicData>
        </a:graphic>
      </p:graphicFrame>
      <p:graphicFrame>
        <p:nvGraphicFramePr>
          <p:cNvPr id="10" name="Object 1025"/>
          <p:cNvGraphicFramePr>
            <a:graphicFrameLocks noChangeAspect="1"/>
          </p:cNvGraphicFramePr>
          <p:nvPr/>
        </p:nvGraphicFramePr>
        <p:xfrm>
          <a:off x="4192588" y="3167063"/>
          <a:ext cx="4606925" cy="1349375"/>
        </p:xfrm>
        <a:graphic>
          <a:graphicData uri="http://schemas.openxmlformats.org/presentationml/2006/ole">
            <mc:AlternateContent xmlns:mc="http://schemas.openxmlformats.org/markup-compatibility/2006">
              <mc:Choice xmlns:v="urn:schemas-microsoft-com:vml" Requires="v">
                <p:oleObj name="Equation" r:id="rId5" imgW="1257120" imgH="368280" progId="Equation.3">
                  <p:embed/>
                </p:oleObj>
              </mc:Choice>
              <mc:Fallback>
                <p:oleObj name="Equation" r:id="rId5" imgW="1257120" imgH="368280" progId="Equation.3">
                  <p:embed/>
                  <p:pic>
                    <p:nvPicPr>
                      <p:cNvPr id="10" name="Object 1025"/>
                      <p:cNvPicPr>
                        <a:picLocks noChangeAspect="1" noChangeArrowheads="1"/>
                      </p:cNvPicPr>
                      <p:nvPr/>
                    </p:nvPicPr>
                    <p:blipFill>
                      <a:blip r:embed="rId6"/>
                      <a:srcRect/>
                      <a:stretch>
                        <a:fillRect/>
                      </a:stretch>
                    </p:blipFill>
                    <p:spPr bwMode="auto">
                      <a:xfrm>
                        <a:off x="4192588" y="3167063"/>
                        <a:ext cx="4606925" cy="1349375"/>
                      </a:xfrm>
                      <a:prstGeom prst="rect">
                        <a:avLst/>
                      </a:prstGeom>
                      <a:solidFill>
                        <a:schemeClr val="bg1"/>
                      </a:solidFill>
                    </p:spPr>
                  </p:pic>
                </p:oleObj>
              </mc:Fallback>
            </mc:AlternateContent>
          </a:graphicData>
        </a:graphic>
      </p:graphicFrame>
      <p:sp>
        <p:nvSpPr>
          <p:cNvPr id="101379" name="Text Box 1027"/>
          <p:cNvSpPr txBox="1">
            <a:spLocks noChangeArrowheads="1"/>
          </p:cNvSpPr>
          <p:nvPr/>
        </p:nvSpPr>
        <p:spPr bwMode="auto">
          <a:xfrm>
            <a:off x="228600" y="2535309"/>
            <a:ext cx="8530936" cy="461665"/>
          </a:xfrm>
          <a:prstGeom prst="rect">
            <a:avLst/>
          </a:prstGeom>
          <a:noFill/>
          <a:ln w="9525">
            <a:noFill/>
            <a:miter lim="800000"/>
            <a:headEnd/>
            <a:tailEnd/>
          </a:ln>
          <a:effectLst/>
        </p:spPr>
        <p:txBody>
          <a:bodyPr wrap="square">
            <a:spAutoFit/>
          </a:bodyPr>
          <a:lstStyle/>
          <a:p>
            <a:pPr algn="ctr">
              <a:spcBef>
                <a:spcPct val="50000"/>
              </a:spcBef>
            </a:pPr>
            <a:r>
              <a:rPr lang="en-US" sz="2400" dirty="0"/>
              <a:t>The scattered x-ray amplitude is proportional to:</a:t>
            </a:r>
          </a:p>
        </p:txBody>
      </p:sp>
      <p:sp>
        <p:nvSpPr>
          <p:cNvPr id="101401" name="Text Box 1049"/>
          <p:cNvSpPr txBox="1">
            <a:spLocks noChangeArrowheads="1"/>
          </p:cNvSpPr>
          <p:nvPr/>
        </p:nvSpPr>
        <p:spPr bwMode="auto">
          <a:xfrm>
            <a:off x="1879357" y="5903893"/>
            <a:ext cx="7264643" cy="954107"/>
          </a:xfrm>
          <a:prstGeom prst="rect">
            <a:avLst/>
          </a:prstGeom>
          <a:noFill/>
          <a:ln w="9525">
            <a:noFill/>
            <a:miter lim="800000"/>
            <a:headEnd/>
            <a:tailEnd/>
          </a:ln>
          <a:effectLst/>
        </p:spPr>
        <p:txBody>
          <a:bodyPr wrap="square">
            <a:spAutoFit/>
          </a:bodyPr>
          <a:lstStyle/>
          <a:p>
            <a:pPr algn="ctr">
              <a:spcBef>
                <a:spcPct val="50000"/>
              </a:spcBef>
            </a:pPr>
            <a:r>
              <a:rPr lang="en-US" sz="2800" i="1" dirty="0"/>
              <a:t>Can break this sum into a sum over all lattices and a sum over all of the atoms within the basis.</a:t>
            </a:r>
          </a:p>
        </p:txBody>
      </p:sp>
      <p:sp>
        <p:nvSpPr>
          <p:cNvPr id="9" name="Title 1"/>
          <p:cNvSpPr txBox="1">
            <a:spLocks/>
          </p:cNvSpPr>
          <p:nvPr/>
        </p:nvSpPr>
        <p:spPr>
          <a:xfrm>
            <a:off x="0" y="15240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70C0"/>
                </a:solidFill>
                <a:effectLst/>
                <a:uLnTx/>
                <a:uFillTx/>
                <a:latin typeface="+mj-lt"/>
                <a:ea typeface="+mj-ea"/>
                <a:cs typeface="+mj-cs"/>
              </a:rPr>
              <a:t>Structure Factor </a:t>
            </a:r>
            <a:r>
              <a:rPr kumimoji="0" lang="en-US" sz="4000" b="0" i="0" u="none" strike="noStrike" kern="1200" cap="none" spc="0" normalizeH="0" baseline="0" noProof="0" dirty="0" err="1">
                <a:ln>
                  <a:noFill/>
                </a:ln>
                <a:solidFill>
                  <a:srgbClr val="0070C0"/>
                </a:solidFill>
                <a:effectLst/>
                <a:uLnTx/>
                <a:uFillTx/>
                <a:latin typeface="+mj-lt"/>
                <a:ea typeface="+mj-ea"/>
                <a:cs typeface="+mj-cs"/>
              </a:rPr>
              <a:t>S</a:t>
            </a:r>
            <a:r>
              <a:rPr kumimoji="0" lang="en-US" sz="4000" b="0" i="0" u="none" strike="noStrike" kern="1200" cap="none" spc="0" normalizeH="0" baseline="-25000" noProof="0" dirty="0" err="1">
                <a:ln>
                  <a:noFill/>
                </a:ln>
                <a:solidFill>
                  <a:srgbClr val="0070C0"/>
                </a:solidFill>
                <a:effectLst/>
                <a:uLnTx/>
                <a:uFillTx/>
                <a:latin typeface="+mj-lt"/>
                <a:ea typeface="+mj-ea"/>
                <a:cs typeface="+mj-cs"/>
              </a:rPr>
              <a:t>hkl</a:t>
            </a:r>
            <a:r>
              <a:rPr kumimoji="0" lang="en-US" sz="4000" b="0" i="0" u="none" strike="noStrike" kern="1200" cap="none" spc="0" normalizeH="0" baseline="30000" noProof="0" dirty="0">
                <a:ln>
                  <a:noFill/>
                </a:ln>
                <a:solidFill>
                  <a:srgbClr val="0070C0"/>
                </a:solidFill>
                <a:effectLst/>
                <a:uLnTx/>
                <a:uFillTx/>
                <a:latin typeface="+mj-lt"/>
                <a:ea typeface="+mj-ea"/>
                <a:cs typeface="+mj-cs"/>
              </a:rPr>
              <a:t> </a:t>
            </a:r>
            <a:r>
              <a:rPr lang="en-US" sz="4000" dirty="0">
                <a:solidFill>
                  <a:srgbClr val="0070C0"/>
                </a:solidFill>
                <a:latin typeface="+mj-lt"/>
                <a:ea typeface="+mj-ea"/>
                <a:cs typeface="+mj-cs"/>
              </a:rPr>
              <a:t>gives intensity of peaks</a:t>
            </a:r>
            <a:endParaRPr kumimoji="0" lang="en-US" sz="4000" b="0" i="0" u="none" strike="noStrike" kern="1200" cap="none" spc="0" normalizeH="0" baseline="0" noProof="0" dirty="0">
              <a:ln>
                <a:noFill/>
              </a:ln>
              <a:solidFill>
                <a:srgbClr val="0070C0"/>
              </a:solidFill>
              <a:effectLst/>
              <a:uLnTx/>
              <a:uFillTx/>
              <a:latin typeface="+mj-lt"/>
              <a:ea typeface="+mj-ea"/>
              <a:cs typeface="+mj-cs"/>
            </a:endParaRPr>
          </a:p>
        </p:txBody>
      </p:sp>
      <p:grpSp>
        <p:nvGrpSpPr>
          <p:cNvPr id="11" name="Group 1040"/>
          <p:cNvGrpSpPr>
            <a:grpSpLocks/>
          </p:cNvGrpSpPr>
          <p:nvPr/>
        </p:nvGrpSpPr>
        <p:grpSpPr bwMode="auto">
          <a:xfrm>
            <a:off x="5709227" y="4348161"/>
            <a:ext cx="2978150" cy="1062039"/>
            <a:chOff x="3640" y="1540"/>
            <a:chExt cx="1876" cy="669"/>
          </a:xfrm>
        </p:grpSpPr>
        <p:sp>
          <p:nvSpPr>
            <p:cNvPr id="12" name="Text Box 1028"/>
            <p:cNvSpPr txBox="1">
              <a:spLocks noChangeArrowheads="1"/>
            </p:cNvSpPr>
            <p:nvPr/>
          </p:nvSpPr>
          <p:spPr bwMode="auto">
            <a:xfrm>
              <a:off x="3641" y="1838"/>
              <a:ext cx="1491" cy="291"/>
            </a:xfrm>
            <a:prstGeom prst="rect">
              <a:avLst/>
            </a:prstGeom>
            <a:noFill/>
            <a:ln w="9525">
              <a:noFill/>
              <a:miter lim="800000"/>
              <a:headEnd/>
              <a:tailEnd/>
            </a:ln>
            <a:effectLst/>
          </p:spPr>
          <p:txBody>
            <a:bodyPr wrap="square">
              <a:spAutoFit/>
            </a:bodyPr>
            <a:lstStyle/>
            <a:p>
              <a:pPr>
                <a:spcBef>
                  <a:spcPct val="50000"/>
                </a:spcBef>
              </a:pPr>
              <a:r>
                <a:rPr lang="en-US" sz="2400" dirty="0">
                  <a:solidFill>
                    <a:srgbClr val="0070C0"/>
                  </a:solidFill>
                </a:rPr>
                <a:t>Structure factor</a:t>
              </a:r>
            </a:p>
          </p:txBody>
        </p:sp>
        <p:graphicFrame>
          <p:nvGraphicFramePr>
            <p:cNvPr id="13" name="Object 1028"/>
            <p:cNvGraphicFramePr>
              <a:graphicFrameLocks noChangeAspect="1"/>
            </p:cNvGraphicFramePr>
            <p:nvPr/>
          </p:nvGraphicFramePr>
          <p:xfrm>
            <a:off x="4992" y="1824"/>
            <a:ext cx="428" cy="38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13" name="Object 10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92" y="1824"/>
                          <a:ext cx="428" cy="385"/>
                        </a:xfrm>
                        <a:prstGeom prst="rect">
                          <a:avLst/>
                        </a:prstGeom>
                        <a:solidFill>
                          <a:schemeClr val="bg1"/>
                        </a:solidFill>
                        <a:ln>
                          <a:noFill/>
                        </a:ln>
                      </p:spPr>
                    </p:pic>
                  </p:oleObj>
                </mc:Fallback>
              </mc:AlternateContent>
            </a:graphicData>
          </a:graphic>
        </p:graphicFrame>
        <p:sp>
          <p:nvSpPr>
            <p:cNvPr id="14" name="AutoShape 1036"/>
            <p:cNvSpPr>
              <a:spLocks/>
            </p:cNvSpPr>
            <p:nvPr/>
          </p:nvSpPr>
          <p:spPr bwMode="auto">
            <a:xfrm rot="16200000">
              <a:off x="4405" y="775"/>
              <a:ext cx="346" cy="1876"/>
            </a:xfrm>
            <a:prstGeom prst="leftBrace">
              <a:avLst>
                <a:gd name="adj1" fmla="val 100000"/>
                <a:gd name="adj2" fmla="val 50000"/>
              </a:avLst>
            </a:prstGeom>
            <a:noFill/>
            <a:ln w="25400">
              <a:solidFill>
                <a:srgbClr val="0070C0"/>
              </a:solidFill>
              <a:round/>
              <a:headEnd/>
              <a:tailEnd/>
            </a:ln>
            <a:effectLst/>
          </p:spPr>
          <p:txBody>
            <a:bodyPr wrap="none" anchor="ctr"/>
            <a:lstStyle/>
            <a:p>
              <a:endParaRPr lang="en-US"/>
            </a:p>
          </p:txBody>
        </p:sp>
      </p:grpSp>
      <p:sp>
        <p:nvSpPr>
          <p:cNvPr id="15" name="Title 4"/>
          <p:cNvSpPr>
            <a:spLocks noGrp="1"/>
          </p:cNvSpPr>
          <p:nvPr>
            <p:ph type="title"/>
          </p:nvPr>
        </p:nvSpPr>
        <p:spPr>
          <a:xfrm>
            <a:off x="0" y="189903"/>
            <a:ext cx="9144000" cy="1230868"/>
          </a:xfrm>
        </p:spPr>
        <p:txBody>
          <a:bodyPr>
            <a:noAutofit/>
          </a:bodyPr>
          <a:lstStyle/>
          <a:p>
            <a:r>
              <a:rPr lang="en-US" sz="3600" dirty="0"/>
              <a:t>To get a diffraction peak, </a:t>
            </a:r>
            <a:r>
              <a:rPr lang="en-US" sz="3600" b="1" dirty="0"/>
              <a:t>K</a:t>
            </a:r>
            <a:r>
              <a:rPr lang="en-US" sz="3600" dirty="0"/>
              <a:t> has to be a reciprocal lattice vector, but even if </a:t>
            </a:r>
            <a:r>
              <a:rPr lang="en-US" sz="3600" b="1" dirty="0"/>
              <a:t>K</a:t>
            </a:r>
            <a:r>
              <a:rPr lang="en-US" sz="3600" dirty="0"/>
              <a:t> is, </a:t>
            </a:r>
            <a:br>
              <a:rPr lang="en-US" sz="3600" dirty="0"/>
            </a:br>
            <a:r>
              <a:rPr lang="en-US" sz="3600" dirty="0">
                <a:solidFill>
                  <a:srgbClr val="FF0000"/>
                </a:solidFill>
                <a:sym typeface="Symbol" panose="05050102010706020507" pitchFamily="18" charset="2"/>
              </a:rPr>
              <a:t> </a:t>
            </a:r>
            <a:r>
              <a:rPr lang="en-US" sz="3600" i="1" dirty="0">
                <a:solidFill>
                  <a:srgbClr val="FF0000"/>
                </a:solidFill>
              </a:rPr>
              <a:t>f</a:t>
            </a:r>
            <a:r>
              <a:rPr lang="en-US" sz="3600" dirty="0">
                <a:solidFill>
                  <a:srgbClr val="FF0000"/>
                </a:solidFill>
              </a:rPr>
              <a:t>(r)</a:t>
            </a:r>
            <a:r>
              <a:rPr lang="en-US" sz="3600" dirty="0" err="1">
                <a:solidFill>
                  <a:srgbClr val="FF0000"/>
                </a:solidFill>
              </a:rPr>
              <a:t>e</a:t>
            </a:r>
            <a:r>
              <a:rPr lang="en-US" sz="3600" baseline="30000" dirty="0" err="1">
                <a:solidFill>
                  <a:srgbClr val="FF0000"/>
                </a:solidFill>
              </a:rPr>
              <a:t>-i</a:t>
            </a:r>
            <a:r>
              <a:rPr lang="en-US" sz="3600" b="1" baseline="30000" dirty="0" err="1">
                <a:solidFill>
                  <a:srgbClr val="FF0000"/>
                </a:solidFill>
              </a:rPr>
              <a:t>r</a:t>
            </a:r>
            <a:r>
              <a:rPr lang="en-US" sz="3600" baseline="30000" dirty="0" err="1">
                <a:solidFill>
                  <a:srgbClr val="FF0000"/>
                </a:solidFill>
                <a:sym typeface="Symbol" panose="05050102010706020507" pitchFamily="18" charset="2"/>
              </a:rPr>
              <a:t></a:t>
            </a:r>
            <a:r>
              <a:rPr lang="en-US" sz="3600" b="1" baseline="30000" dirty="0" err="1">
                <a:solidFill>
                  <a:srgbClr val="FF0000"/>
                </a:solidFill>
              </a:rPr>
              <a:t>K</a:t>
            </a:r>
            <a:r>
              <a:rPr lang="en-US" sz="3600" dirty="0">
                <a:solidFill>
                  <a:srgbClr val="FF0000"/>
                </a:solidFill>
              </a:rPr>
              <a:t> might still be zero!</a:t>
            </a:r>
          </a:p>
        </p:txBody>
      </p:sp>
      <p:grpSp>
        <p:nvGrpSpPr>
          <p:cNvPr id="16" name="Group 1081"/>
          <p:cNvGrpSpPr>
            <a:grpSpLocks/>
          </p:cNvGrpSpPr>
          <p:nvPr/>
        </p:nvGrpSpPr>
        <p:grpSpPr bwMode="auto">
          <a:xfrm>
            <a:off x="193431" y="4541391"/>
            <a:ext cx="1685925" cy="1905000"/>
            <a:chOff x="3984" y="960"/>
            <a:chExt cx="1062" cy="1200"/>
          </a:xfrm>
        </p:grpSpPr>
        <p:graphicFrame>
          <p:nvGraphicFramePr>
            <p:cNvPr id="17" name="Object 1033"/>
            <p:cNvGraphicFramePr>
              <a:graphicFrameLocks noChangeAspect="1"/>
            </p:cNvGraphicFramePr>
            <p:nvPr/>
          </p:nvGraphicFramePr>
          <p:xfrm>
            <a:off x="4065" y="1802"/>
            <a:ext cx="195" cy="285"/>
          </p:xfrm>
          <a:graphic>
            <a:graphicData uri="http://schemas.openxmlformats.org/presentationml/2006/ole">
              <mc:AlternateContent xmlns:mc="http://schemas.openxmlformats.org/markup-compatibility/2006">
                <mc:Choice xmlns:v="urn:schemas-microsoft-com:vml" Requires="v">
                  <p:oleObj name="Equation" r:id="rId9" imgW="164880" imgH="241200" progId="Equation.3">
                    <p:embed/>
                  </p:oleObj>
                </mc:Choice>
                <mc:Fallback>
                  <p:oleObj name="Equation" r:id="rId9" imgW="164880" imgH="241200" progId="Equation.3">
                    <p:embed/>
                    <p:pic>
                      <p:nvPicPr>
                        <p:cNvPr id="17" name="Object 1033"/>
                        <p:cNvPicPr>
                          <a:picLocks noChangeAspect="1" noChangeArrowheads="1"/>
                        </p:cNvPicPr>
                        <p:nvPr/>
                      </p:nvPicPr>
                      <p:blipFill>
                        <a:blip r:embed="rId10"/>
                        <a:srcRect/>
                        <a:stretch>
                          <a:fillRect/>
                        </a:stretch>
                      </p:blipFill>
                      <p:spPr bwMode="auto">
                        <a:xfrm>
                          <a:off x="4065" y="1802"/>
                          <a:ext cx="195" cy="28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034"/>
            <p:cNvGraphicFramePr>
              <a:graphicFrameLocks noChangeAspect="1"/>
            </p:cNvGraphicFramePr>
            <p:nvPr/>
          </p:nvGraphicFramePr>
          <p:xfrm>
            <a:off x="4224" y="1008"/>
            <a:ext cx="195" cy="240"/>
          </p:xfrm>
          <a:graphic>
            <a:graphicData uri="http://schemas.openxmlformats.org/presentationml/2006/ole">
              <mc:AlternateContent xmlns:mc="http://schemas.openxmlformats.org/markup-compatibility/2006">
                <mc:Choice xmlns:v="urn:schemas-microsoft-com:vml" Requires="v">
                  <p:oleObj name="Equation" r:id="rId11" imgW="164880" imgH="203040" progId="Equation.3">
                    <p:embed/>
                  </p:oleObj>
                </mc:Choice>
                <mc:Fallback>
                  <p:oleObj name="Equation" r:id="rId11" imgW="164880" imgH="203040" progId="Equation.3">
                    <p:embed/>
                    <p:pic>
                      <p:nvPicPr>
                        <p:cNvPr id="18" name="Object 1034"/>
                        <p:cNvPicPr>
                          <a:picLocks noChangeAspect="1" noChangeArrowheads="1"/>
                        </p:cNvPicPr>
                        <p:nvPr/>
                      </p:nvPicPr>
                      <p:blipFill>
                        <a:blip r:embed="rId12"/>
                        <a:srcRect/>
                        <a:stretch>
                          <a:fillRect/>
                        </a:stretch>
                      </p:blipFill>
                      <p:spPr bwMode="auto">
                        <a:xfrm>
                          <a:off x="4224" y="1008"/>
                          <a:ext cx="195"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 name="Line 1035"/>
            <p:cNvSpPr>
              <a:spLocks noChangeShapeType="1"/>
            </p:cNvSpPr>
            <p:nvPr/>
          </p:nvSpPr>
          <p:spPr bwMode="auto">
            <a:xfrm flipV="1">
              <a:off x="3984" y="960"/>
              <a:ext cx="768" cy="67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036"/>
            <p:cNvSpPr>
              <a:spLocks noChangeShapeType="1"/>
            </p:cNvSpPr>
            <p:nvPr/>
          </p:nvSpPr>
          <p:spPr bwMode="auto">
            <a:xfrm>
              <a:off x="3984" y="1632"/>
              <a:ext cx="816" cy="528"/>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037"/>
            <p:cNvSpPr>
              <a:spLocks noChangeShapeType="1"/>
            </p:cNvSpPr>
            <p:nvPr/>
          </p:nvSpPr>
          <p:spPr bwMode="auto">
            <a:xfrm>
              <a:off x="4752" y="1008"/>
              <a:ext cx="48" cy="1152"/>
            </a:xfrm>
            <a:prstGeom prst="line">
              <a:avLst/>
            </a:prstGeom>
            <a:noFill/>
            <a:ln w="57150">
              <a:solidFill>
                <a:srgbClr val="FFFF0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2" name="Object 1038"/>
            <p:cNvGraphicFramePr>
              <a:graphicFrameLocks noChangeAspect="1"/>
            </p:cNvGraphicFramePr>
            <p:nvPr/>
          </p:nvGraphicFramePr>
          <p:xfrm>
            <a:off x="4873" y="1392"/>
            <a:ext cx="173" cy="214"/>
          </p:xfrm>
          <a:graphic>
            <a:graphicData uri="http://schemas.openxmlformats.org/presentationml/2006/ole">
              <mc:AlternateContent xmlns:mc="http://schemas.openxmlformats.org/markup-compatibility/2006">
                <mc:Choice xmlns:v="urn:schemas-microsoft-com:vml" Requires="v">
                  <p:oleObj name="Equation" r:id="rId13" imgW="164880" imgH="203040" progId="Equation.3">
                    <p:embed/>
                  </p:oleObj>
                </mc:Choice>
                <mc:Fallback>
                  <p:oleObj name="Equation" r:id="rId13" imgW="164880" imgH="203040" progId="Equation.3">
                    <p:embed/>
                    <p:pic>
                      <p:nvPicPr>
                        <p:cNvPr id="22" name="Object 1038"/>
                        <p:cNvPicPr>
                          <a:picLocks noChangeAspect="1" noChangeArrowheads="1"/>
                        </p:cNvPicPr>
                        <p:nvPr/>
                      </p:nvPicPr>
                      <p:blipFill>
                        <a:blip r:embed="rId14"/>
                        <a:srcRect/>
                        <a:stretch>
                          <a:fillRect/>
                        </a:stretch>
                      </p:blipFill>
                      <p:spPr bwMode="auto">
                        <a:xfrm>
                          <a:off x="4873" y="1392"/>
                          <a:ext cx="173" cy="21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3" name="Object 1039"/>
            <p:cNvGraphicFramePr>
              <a:graphicFrameLocks noChangeAspect="1"/>
            </p:cNvGraphicFramePr>
            <p:nvPr/>
          </p:nvGraphicFramePr>
          <p:xfrm>
            <a:off x="4176" y="1536"/>
            <a:ext cx="189" cy="156"/>
          </p:xfrm>
          <a:graphic>
            <a:graphicData uri="http://schemas.openxmlformats.org/presentationml/2006/ole">
              <mc:AlternateContent xmlns:mc="http://schemas.openxmlformats.org/markup-compatibility/2006">
                <mc:Choice xmlns:v="urn:schemas-microsoft-com:vml" Requires="v">
                  <p:oleObj name="Equation" r:id="rId15" imgW="215640" imgH="177480" progId="Equation.3">
                    <p:embed/>
                  </p:oleObj>
                </mc:Choice>
                <mc:Fallback>
                  <p:oleObj name="Equation" r:id="rId15" imgW="215640" imgH="177480" progId="Equation.3">
                    <p:embed/>
                    <p:pic>
                      <p:nvPicPr>
                        <p:cNvPr id="23" name="Object 10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76" y="1536"/>
                          <a:ext cx="189" cy="1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3" name="Picture 2"/>
          <p:cNvPicPr>
            <a:picLocks noChangeAspect="1"/>
          </p:cNvPicPr>
          <p:nvPr/>
        </p:nvPicPr>
        <p:blipFill>
          <a:blip r:embed="rId17"/>
          <a:stretch>
            <a:fillRect/>
          </a:stretch>
        </p:blipFill>
        <p:spPr>
          <a:xfrm>
            <a:off x="2077804" y="4386769"/>
            <a:ext cx="3498143" cy="1492065"/>
          </a:xfrm>
          <a:prstGeom prst="rect">
            <a:avLst/>
          </a:prstGeom>
        </p:spPr>
      </p:pic>
    </p:spTree>
    <p:extLst>
      <p:ext uri="{BB962C8B-B14F-4D97-AF65-F5344CB8AC3E}">
        <p14:creationId xmlns:p14="http://schemas.microsoft.com/office/powerpoint/2010/main" val="260414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1379"/>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0138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140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9"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401" grpId="0" autoUpdateAnimBg="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63" y="109337"/>
            <a:ext cx="8229600" cy="949210"/>
          </a:xfrm>
        </p:spPr>
        <p:txBody>
          <a:bodyPr>
            <a:normAutofit/>
          </a:bodyPr>
          <a:lstStyle/>
          <a:p>
            <a:r>
              <a:rPr lang="en-US" b="1" dirty="0"/>
              <a:t>r</a:t>
            </a:r>
            <a:r>
              <a:rPr lang="en-US" b="1" baseline="-25000" dirty="0"/>
              <a:t> </a:t>
            </a:r>
            <a:r>
              <a:rPr lang="en-US" b="1" dirty="0"/>
              <a:t>○ K</a:t>
            </a:r>
          </a:p>
        </p:txBody>
      </p:sp>
      <p:graphicFrame>
        <p:nvGraphicFramePr>
          <p:cNvPr id="3" name="Object 2"/>
          <p:cNvGraphicFramePr>
            <a:graphicFrameLocks noChangeAspect="1"/>
          </p:cNvGraphicFramePr>
          <p:nvPr>
            <p:extLst>
              <p:ext uri="{D42A27DB-BD31-4B8C-83A1-F6EECF244321}">
                <p14:modId xmlns:p14="http://schemas.microsoft.com/office/powerpoint/2010/main" val="2859382350"/>
              </p:ext>
            </p:extLst>
          </p:nvPr>
        </p:nvGraphicFramePr>
        <p:xfrm>
          <a:off x="2057400" y="2112096"/>
          <a:ext cx="4783138" cy="957263"/>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0" name=""/>
                      <p:cNvPicPr>
                        <a:picLocks noChangeAspect="1" noChangeArrowheads="1"/>
                      </p:cNvPicPr>
                      <p:nvPr/>
                    </p:nvPicPr>
                    <p:blipFill>
                      <a:blip r:embed="rId3"/>
                      <a:srcRect/>
                      <a:stretch>
                        <a:fillRect/>
                      </a:stretch>
                    </p:blipFill>
                    <p:spPr bwMode="auto">
                      <a:xfrm>
                        <a:off x="2057400" y="2112096"/>
                        <a:ext cx="4783138" cy="957263"/>
                      </a:xfrm>
                      <a:prstGeom prst="rect">
                        <a:avLst/>
                      </a:prstGeom>
                      <a:noFill/>
                    </p:spPr>
                  </p:pic>
                </p:oleObj>
              </mc:Fallback>
            </mc:AlternateContent>
          </a:graphicData>
        </a:graphic>
      </p:graphicFrame>
      <p:sp>
        <p:nvSpPr>
          <p:cNvPr id="4" name="Rectangle 3"/>
          <p:cNvSpPr/>
          <p:nvPr/>
        </p:nvSpPr>
        <p:spPr>
          <a:xfrm>
            <a:off x="1154877" y="1232413"/>
            <a:ext cx="6834243" cy="757130"/>
          </a:xfrm>
          <a:prstGeom prst="rect">
            <a:avLst/>
          </a:prstGeom>
        </p:spPr>
        <p:txBody>
          <a:bodyPr wrap="none">
            <a:spAutoFit/>
          </a:bodyPr>
          <a:lstStyle/>
          <a:p>
            <a:pPr algn="ctr">
              <a:lnSpc>
                <a:spcPct val="120000"/>
              </a:lnSpc>
              <a:defRPr/>
            </a:pPr>
            <a:r>
              <a:rPr lang="en-GB" sz="3600" b="1" dirty="0"/>
              <a:t>r =</a:t>
            </a:r>
            <a:r>
              <a:rPr lang="en-GB" sz="3600" dirty="0"/>
              <a:t> n</a:t>
            </a:r>
            <a:r>
              <a:rPr lang="en-GB" sz="3600" baseline="-25000" dirty="0"/>
              <a:t>1</a:t>
            </a:r>
            <a:r>
              <a:rPr lang="en-GB" sz="3600" dirty="0"/>
              <a:t> </a:t>
            </a:r>
            <a:r>
              <a:rPr lang="en-GB" sz="3600" b="1" dirty="0"/>
              <a:t>a</a:t>
            </a:r>
            <a:r>
              <a:rPr lang="en-GB" sz="3600" b="1" baseline="-25000" dirty="0"/>
              <a:t>1</a:t>
            </a:r>
            <a:r>
              <a:rPr lang="en-GB" sz="3600" b="1" dirty="0"/>
              <a:t> +</a:t>
            </a:r>
            <a:r>
              <a:rPr lang="en-GB" sz="3600" dirty="0"/>
              <a:t> n</a:t>
            </a:r>
            <a:r>
              <a:rPr lang="en-GB" sz="3600" baseline="-25000" dirty="0"/>
              <a:t>2</a:t>
            </a:r>
            <a:r>
              <a:rPr lang="en-GB" sz="3600" dirty="0"/>
              <a:t> </a:t>
            </a:r>
            <a:r>
              <a:rPr lang="en-GB" sz="3600" b="1" dirty="0"/>
              <a:t>a</a:t>
            </a:r>
            <a:r>
              <a:rPr lang="en-GB" sz="3600" b="1" baseline="-25000" dirty="0"/>
              <a:t>2</a:t>
            </a:r>
            <a:r>
              <a:rPr lang="en-GB" sz="3600" b="1" dirty="0"/>
              <a:t> + </a:t>
            </a:r>
            <a:r>
              <a:rPr lang="en-GB" sz="3600" dirty="0"/>
              <a:t>n</a:t>
            </a:r>
            <a:r>
              <a:rPr lang="en-GB" sz="3600" baseline="-25000" dirty="0"/>
              <a:t>3</a:t>
            </a:r>
            <a:r>
              <a:rPr lang="en-GB" sz="3600" b="1" baseline="-25000" dirty="0"/>
              <a:t> </a:t>
            </a:r>
            <a:r>
              <a:rPr lang="en-GB" sz="3600" b="1" dirty="0"/>
              <a:t>a</a:t>
            </a:r>
            <a:r>
              <a:rPr lang="en-GB" sz="3600" b="1" baseline="-25000" dirty="0"/>
              <a:t>3   </a:t>
            </a:r>
            <a:r>
              <a:rPr lang="en-US" sz="3600" dirty="0"/>
              <a:t>(real space)</a:t>
            </a:r>
            <a:endParaRPr lang="en-GB" sz="3600" b="1" baseline="-25000" dirty="0"/>
          </a:p>
        </p:txBody>
      </p:sp>
      <p:graphicFrame>
        <p:nvGraphicFramePr>
          <p:cNvPr id="6" name="Object 4"/>
          <p:cNvGraphicFramePr>
            <a:graphicFrameLocks noChangeAspect="1"/>
          </p:cNvGraphicFramePr>
          <p:nvPr>
            <p:extLst>
              <p:ext uri="{D42A27DB-BD31-4B8C-83A1-F6EECF244321}">
                <p14:modId xmlns:p14="http://schemas.microsoft.com/office/powerpoint/2010/main" val="943902188"/>
              </p:ext>
            </p:extLst>
          </p:nvPr>
        </p:nvGraphicFramePr>
        <p:xfrm>
          <a:off x="623144" y="3420539"/>
          <a:ext cx="3014011" cy="872098"/>
        </p:xfrm>
        <a:graphic>
          <a:graphicData uri="http://schemas.openxmlformats.org/presentationml/2006/ole">
            <mc:AlternateContent xmlns:mc="http://schemas.openxmlformats.org/markup-compatibility/2006">
              <mc:Choice xmlns:v="urn:schemas-microsoft-com:vml" Requires="v">
                <p:oleObj name="Equation" r:id="rId4" imgW="838080" imgH="241200" progId="Equation.3">
                  <p:embed/>
                </p:oleObj>
              </mc:Choice>
              <mc:Fallback>
                <p:oleObj name="Equation" r:id="rId4" imgW="83808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44" y="3420539"/>
                        <a:ext cx="3014011" cy="872098"/>
                      </a:xfrm>
                      <a:prstGeom prst="rect">
                        <a:avLst/>
                      </a:prstGeom>
                      <a:solidFill>
                        <a:schemeClr val="bg2"/>
                      </a:solidFill>
                    </p:spPr>
                  </p:pic>
                </p:oleObj>
              </mc:Fallback>
            </mc:AlternateContent>
          </a:graphicData>
        </a:graphic>
      </p:graphicFrame>
      <p:graphicFrame>
        <p:nvGraphicFramePr>
          <p:cNvPr id="10" name="Object 1026"/>
          <p:cNvGraphicFramePr>
            <a:graphicFrameLocks noChangeAspect="1"/>
          </p:cNvGraphicFramePr>
          <p:nvPr>
            <p:extLst>
              <p:ext uri="{D42A27DB-BD31-4B8C-83A1-F6EECF244321}">
                <p14:modId xmlns:p14="http://schemas.microsoft.com/office/powerpoint/2010/main" val="598570339"/>
              </p:ext>
            </p:extLst>
          </p:nvPr>
        </p:nvGraphicFramePr>
        <p:xfrm>
          <a:off x="39688" y="95250"/>
          <a:ext cx="3635375" cy="1085850"/>
        </p:xfrm>
        <a:graphic>
          <a:graphicData uri="http://schemas.openxmlformats.org/presentationml/2006/ole">
            <mc:AlternateContent xmlns:mc="http://schemas.openxmlformats.org/markup-compatibility/2006">
              <mc:Choice xmlns:v="urn:schemas-microsoft-com:vml" Requires="v">
                <p:oleObj name="Equation" r:id="rId6" imgW="1231560" imgH="368280" progId="Equation.3">
                  <p:embed/>
                </p:oleObj>
              </mc:Choice>
              <mc:Fallback>
                <p:oleObj name="Equation" r:id="rId6" imgW="1231560" imgH="368280" progId="Equation.3">
                  <p:embed/>
                  <p:pic>
                    <p:nvPicPr>
                      <p:cNvPr id="0" name=""/>
                      <p:cNvPicPr>
                        <a:picLocks noChangeAspect="1" noChangeArrowheads="1"/>
                      </p:cNvPicPr>
                      <p:nvPr/>
                    </p:nvPicPr>
                    <p:blipFill>
                      <a:blip r:embed="rId7"/>
                      <a:srcRect/>
                      <a:stretch>
                        <a:fillRect/>
                      </a:stretch>
                    </p:blipFill>
                    <p:spPr bwMode="auto">
                      <a:xfrm>
                        <a:off x="39688" y="95250"/>
                        <a:ext cx="3635375" cy="1085850"/>
                      </a:xfrm>
                      <a:prstGeom prst="rect">
                        <a:avLst/>
                      </a:prstGeom>
                      <a:solidFill>
                        <a:schemeClr val="bg1"/>
                      </a:solidFill>
                      <a:ln w="38100">
                        <a:solidFill>
                          <a:srgbClr val="CC6600"/>
                        </a:solidFill>
                        <a:miter lim="800000"/>
                        <a:headEnd/>
                        <a:tailEnd/>
                      </a:ln>
                    </p:spPr>
                  </p:pic>
                </p:oleObj>
              </mc:Fallback>
            </mc:AlternateContent>
          </a:graphicData>
        </a:graphic>
      </p:graphicFrame>
    </p:spTree>
    <p:extLst>
      <p:ext uri="{BB962C8B-B14F-4D97-AF65-F5344CB8AC3E}">
        <p14:creationId xmlns:p14="http://schemas.microsoft.com/office/powerpoint/2010/main" val="151397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763" y="109337"/>
            <a:ext cx="8229600" cy="949210"/>
          </a:xfrm>
        </p:spPr>
        <p:txBody>
          <a:bodyPr>
            <a:normAutofit/>
          </a:bodyPr>
          <a:lstStyle/>
          <a:p>
            <a:r>
              <a:rPr lang="en-US" b="1" dirty="0"/>
              <a:t>r</a:t>
            </a:r>
            <a:r>
              <a:rPr lang="en-US" b="1" baseline="-25000" dirty="0"/>
              <a:t> </a:t>
            </a:r>
            <a:r>
              <a:rPr lang="en-US" b="1" dirty="0"/>
              <a:t>○ K</a:t>
            </a:r>
          </a:p>
        </p:txBody>
      </p:sp>
      <p:graphicFrame>
        <p:nvGraphicFramePr>
          <p:cNvPr id="3" name="Object 2"/>
          <p:cNvGraphicFramePr>
            <a:graphicFrameLocks noChangeAspect="1"/>
          </p:cNvGraphicFramePr>
          <p:nvPr/>
        </p:nvGraphicFramePr>
        <p:xfrm>
          <a:off x="2057400" y="2112096"/>
          <a:ext cx="4783138" cy="957263"/>
        </p:xfrm>
        <a:graphic>
          <a:graphicData uri="http://schemas.openxmlformats.org/presentationml/2006/ole">
            <mc:AlternateContent xmlns:mc="http://schemas.openxmlformats.org/markup-compatibility/2006">
              <mc:Choice xmlns:v="urn:schemas-microsoft-com:vml" Requires="v">
                <p:oleObj name="Equation" r:id="rId2" imgW="1143000" imgH="228600" progId="Equation.3">
                  <p:embed/>
                </p:oleObj>
              </mc:Choice>
              <mc:Fallback>
                <p:oleObj name="Equation" r:id="rId2" imgW="1143000" imgH="228600" progId="Equation.3">
                  <p:embed/>
                  <p:pic>
                    <p:nvPicPr>
                      <p:cNvPr id="3" name="Object 2"/>
                      <p:cNvPicPr>
                        <a:picLocks noChangeAspect="1" noChangeArrowheads="1"/>
                      </p:cNvPicPr>
                      <p:nvPr/>
                    </p:nvPicPr>
                    <p:blipFill>
                      <a:blip r:embed="rId3"/>
                      <a:srcRect/>
                      <a:stretch>
                        <a:fillRect/>
                      </a:stretch>
                    </p:blipFill>
                    <p:spPr bwMode="auto">
                      <a:xfrm>
                        <a:off x="2057400" y="2112096"/>
                        <a:ext cx="4783138" cy="957263"/>
                      </a:xfrm>
                      <a:prstGeom prst="rect">
                        <a:avLst/>
                      </a:prstGeom>
                      <a:noFill/>
                    </p:spPr>
                  </p:pic>
                </p:oleObj>
              </mc:Fallback>
            </mc:AlternateContent>
          </a:graphicData>
        </a:graphic>
      </p:graphicFrame>
      <p:sp>
        <p:nvSpPr>
          <p:cNvPr id="4" name="Rectangle 3"/>
          <p:cNvSpPr/>
          <p:nvPr/>
        </p:nvSpPr>
        <p:spPr>
          <a:xfrm>
            <a:off x="1154877" y="1232413"/>
            <a:ext cx="6834243" cy="757130"/>
          </a:xfrm>
          <a:prstGeom prst="rect">
            <a:avLst/>
          </a:prstGeom>
        </p:spPr>
        <p:txBody>
          <a:bodyPr wrap="none">
            <a:spAutoFit/>
          </a:bodyPr>
          <a:lstStyle/>
          <a:p>
            <a:pPr algn="ctr">
              <a:lnSpc>
                <a:spcPct val="120000"/>
              </a:lnSpc>
              <a:defRPr/>
            </a:pPr>
            <a:r>
              <a:rPr lang="en-GB" sz="3600" b="1" dirty="0"/>
              <a:t>r =</a:t>
            </a:r>
            <a:r>
              <a:rPr lang="en-GB" sz="3600" dirty="0"/>
              <a:t> n</a:t>
            </a:r>
            <a:r>
              <a:rPr lang="en-GB" sz="3600" baseline="-25000" dirty="0"/>
              <a:t>1</a:t>
            </a:r>
            <a:r>
              <a:rPr lang="en-GB" sz="3600" dirty="0"/>
              <a:t> </a:t>
            </a:r>
            <a:r>
              <a:rPr lang="en-GB" sz="3600" b="1" dirty="0"/>
              <a:t>a</a:t>
            </a:r>
            <a:r>
              <a:rPr lang="en-GB" sz="3600" b="1" baseline="-25000" dirty="0"/>
              <a:t>1</a:t>
            </a:r>
            <a:r>
              <a:rPr lang="en-GB" sz="3600" b="1" dirty="0"/>
              <a:t> +</a:t>
            </a:r>
            <a:r>
              <a:rPr lang="en-GB" sz="3600" dirty="0"/>
              <a:t> n</a:t>
            </a:r>
            <a:r>
              <a:rPr lang="en-GB" sz="3600" baseline="-25000" dirty="0"/>
              <a:t>2</a:t>
            </a:r>
            <a:r>
              <a:rPr lang="en-GB" sz="3600" dirty="0"/>
              <a:t> </a:t>
            </a:r>
            <a:r>
              <a:rPr lang="en-GB" sz="3600" b="1" dirty="0"/>
              <a:t>a</a:t>
            </a:r>
            <a:r>
              <a:rPr lang="en-GB" sz="3600" b="1" baseline="-25000" dirty="0"/>
              <a:t>2</a:t>
            </a:r>
            <a:r>
              <a:rPr lang="en-GB" sz="3600" b="1" dirty="0"/>
              <a:t> + </a:t>
            </a:r>
            <a:r>
              <a:rPr lang="en-GB" sz="3600" dirty="0"/>
              <a:t>n</a:t>
            </a:r>
            <a:r>
              <a:rPr lang="en-GB" sz="3600" baseline="-25000" dirty="0"/>
              <a:t>3</a:t>
            </a:r>
            <a:r>
              <a:rPr lang="en-GB" sz="3600" b="1" baseline="-25000" dirty="0"/>
              <a:t> </a:t>
            </a:r>
            <a:r>
              <a:rPr lang="en-GB" sz="3600" b="1" dirty="0"/>
              <a:t>a</a:t>
            </a:r>
            <a:r>
              <a:rPr lang="en-GB" sz="3600" b="1" baseline="-25000" dirty="0"/>
              <a:t>3   </a:t>
            </a:r>
            <a:r>
              <a:rPr lang="en-US" sz="3600" dirty="0"/>
              <a:t>(real space)</a:t>
            </a:r>
            <a:endParaRPr lang="en-GB" sz="3600" b="1" baseline="-25000" dirty="0"/>
          </a:p>
        </p:txBody>
      </p:sp>
      <p:graphicFrame>
        <p:nvGraphicFramePr>
          <p:cNvPr id="6" name="Object 4"/>
          <p:cNvGraphicFramePr>
            <a:graphicFrameLocks noChangeAspect="1"/>
          </p:cNvGraphicFramePr>
          <p:nvPr/>
        </p:nvGraphicFramePr>
        <p:xfrm>
          <a:off x="623144" y="3420539"/>
          <a:ext cx="3014011" cy="872098"/>
        </p:xfrm>
        <a:graphic>
          <a:graphicData uri="http://schemas.openxmlformats.org/presentationml/2006/ole">
            <mc:AlternateContent xmlns:mc="http://schemas.openxmlformats.org/markup-compatibility/2006">
              <mc:Choice xmlns:v="urn:schemas-microsoft-com:vml" Requires="v">
                <p:oleObj name="Equation" r:id="rId4" imgW="838080" imgH="241200" progId="Equation.3">
                  <p:embed/>
                </p:oleObj>
              </mc:Choice>
              <mc:Fallback>
                <p:oleObj name="Equation" r:id="rId4" imgW="838080" imgH="241200" progId="Equation.3">
                  <p:embed/>
                  <p:pic>
                    <p:nvPicPr>
                      <p:cNvPr id="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44" y="3420539"/>
                        <a:ext cx="3014011" cy="872098"/>
                      </a:xfrm>
                      <a:prstGeom prst="rect">
                        <a:avLst/>
                      </a:prstGeom>
                      <a:solidFill>
                        <a:schemeClr val="bg2"/>
                      </a:solidFill>
                    </p:spPr>
                  </p:pic>
                </p:oleObj>
              </mc:Fallback>
            </mc:AlternateContent>
          </a:graphicData>
        </a:graphic>
      </p:graphicFrame>
      <p:sp>
        <p:nvSpPr>
          <p:cNvPr id="7" name="Text Box 10"/>
          <p:cNvSpPr txBox="1">
            <a:spLocks noChangeArrowheads="1"/>
          </p:cNvSpPr>
          <p:nvPr/>
        </p:nvSpPr>
        <p:spPr bwMode="auto">
          <a:xfrm>
            <a:off x="623144" y="4944067"/>
            <a:ext cx="2348656" cy="646331"/>
          </a:xfrm>
          <a:prstGeom prst="rect">
            <a:avLst/>
          </a:prstGeom>
          <a:noFill/>
          <a:ln w="28575">
            <a:noFill/>
            <a:miter lim="800000"/>
            <a:headEnd/>
            <a:tailEnd/>
          </a:ln>
          <a:effectLst/>
        </p:spPr>
        <p:txBody>
          <a:bodyPr wrap="none" anchor="ctr">
            <a:spAutoFit/>
          </a:bodyPr>
          <a:lstStyle/>
          <a:p>
            <a:pPr algn="l"/>
            <a:r>
              <a:rPr lang="en-US" sz="3600" dirty="0">
                <a:effectLst>
                  <a:outerShdw blurRad="38100" dist="38100" dir="2700000" algn="tl">
                    <a:srgbClr val="C0C0C0"/>
                  </a:outerShdw>
                </a:effectLst>
              </a:rPr>
              <a:t>Cubic form:</a:t>
            </a:r>
          </a:p>
        </p:txBody>
      </p:sp>
      <p:pic>
        <p:nvPicPr>
          <p:cNvPr id="8" name="Picture 9"/>
          <p:cNvPicPr>
            <a:picLocks noChangeAspect="1" noChangeArrowheads="1"/>
          </p:cNvPicPr>
          <p:nvPr/>
        </p:nvPicPr>
        <p:blipFill>
          <a:blip r:embed="rId6"/>
          <a:srcRect/>
          <a:stretch>
            <a:fillRect/>
          </a:stretch>
        </p:blipFill>
        <p:spPr bwMode="auto">
          <a:xfrm>
            <a:off x="4163687" y="4966922"/>
            <a:ext cx="4679974" cy="754119"/>
          </a:xfrm>
          <a:prstGeom prst="rect">
            <a:avLst/>
          </a:prstGeom>
          <a:noFill/>
          <a:ln w="9525">
            <a:noFill/>
            <a:miter lim="800000"/>
            <a:headEnd/>
            <a:tailEnd/>
          </a:ln>
          <a:effectLst/>
        </p:spPr>
      </p:pic>
      <p:graphicFrame>
        <p:nvGraphicFramePr>
          <p:cNvPr id="9" name="Object 10"/>
          <p:cNvGraphicFramePr>
            <a:graphicFrameLocks noChangeAspect="1"/>
          </p:cNvGraphicFramePr>
          <p:nvPr/>
        </p:nvGraphicFramePr>
        <p:xfrm>
          <a:off x="3401687" y="4959041"/>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9"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1687" y="4959041"/>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 name="Object 1026"/>
          <p:cNvGraphicFramePr>
            <a:graphicFrameLocks noChangeAspect="1"/>
          </p:cNvGraphicFramePr>
          <p:nvPr/>
        </p:nvGraphicFramePr>
        <p:xfrm>
          <a:off x="39688" y="95250"/>
          <a:ext cx="3635375" cy="1085850"/>
        </p:xfrm>
        <a:graphic>
          <a:graphicData uri="http://schemas.openxmlformats.org/presentationml/2006/ole">
            <mc:AlternateContent xmlns:mc="http://schemas.openxmlformats.org/markup-compatibility/2006">
              <mc:Choice xmlns:v="urn:schemas-microsoft-com:vml" Requires="v">
                <p:oleObj name="Equation" r:id="rId9" imgW="1231560" imgH="368280" progId="Equation.3">
                  <p:embed/>
                </p:oleObj>
              </mc:Choice>
              <mc:Fallback>
                <p:oleObj name="Equation" r:id="rId9" imgW="1231560" imgH="368280" progId="Equation.3">
                  <p:embed/>
                  <p:pic>
                    <p:nvPicPr>
                      <p:cNvPr id="10" name="Object 1026"/>
                      <p:cNvPicPr>
                        <a:picLocks noChangeAspect="1" noChangeArrowheads="1"/>
                      </p:cNvPicPr>
                      <p:nvPr/>
                    </p:nvPicPr>
                    <p:blipFill>
                      <a:blip r:embed="rId10"/>
                      <a:srcRect/>
                      <a:stretch>
                        <a:fillRect/>
                      </a:stretch>
                    </p:blipFill>
                    <p:spPr bwMode="auto">
                      <a:xfrm>
                        <a:off x="39688" y="95250"/>
                        <a:ext cx="3635375" cy="1085850"/>
                      </a:xfrm>
                      <a:prstGeom prst="rect">
                        <a:avLst/>
                      </a:prstGeom>
                      <a:solidFill>
                        <a:schemeClr val="bg1"/>
                      </a:solidFill>
                      <a:ln w="38100">
                        <a:solidFill>
                          <a:srgbClr val="CC6600"/>
                        </a:solidFill>
                        <a:miter lim="800000"/>
                        <a:headEnd/>
                        <a:tailEnd/>
                      </a:ln>
                    </p:spPr>
                  </p:pic>
                </p:oleObj>
              </mc:Fallback>
            </mc:AlternateContent>
          </a:graphicData>
        </a:graphic>
      </p:graphicFrame>
      <p:sp>
        <p:nvSpPr>
          <p:cNvPr id="11" name="TextBox 10"/>
          <p:cNvSpPr txBox="1"/>
          <p:nvPr/>
        </p:nvSpPr>
        <p:spPr>
          <a:xfrm>
            <a:off x="-76200" y="5975973"/>
            <a:ext cx="9290946" cy="892552"/>
          </a:xfrm>
          <a:prstGeom prst="rect">
            <a:avLst/>
          </a:prstGeom>
          <a:noFill/>
        </p:spPr>
        <p:txBody>
          <a:bodyPr wrap="square" rtlCol="0">
            <a:spAutoFit/>
          </a:bodyPr>
          <a:lstStyle/>
          <a:p>
            <a:pPr algn="ctr"/>
            <a:r>
              <a:rPr lang="en-US" sz="2600" dirty="0">
                <a:solidFill>
                  <a:srgbClr val="FF0000"/>
                </a:solidFill>
              </a:rPr>
              <a:t>Where x</a:t>
            </a:r>
            <a:r>
              <a:rPr lang="en-US" sz="2600" baseline="-25000" dirty="0">
                <a:solidFill>
                  <a:srgbClr val="FF0000"/>
                </a:solidFill>
              </a:rPr>
              <a:t>i</a:t>
            </a:r>
            <a:r>
              <a:rPr lang="en-US" sz="2600" dirty="0">
                <a:solidFill>
                  <a:srgbClr val="FF0000"/>
                </a:solidFill>
              </a:rPr>
              <a:t>, </a:t>
            </a:r>
            <a:r>
              <a:rPr lang="en-US" sz="2600" dirty="0" err="1">
                <a:solidFill>
                  <a:srgbClr val="FF0000"/>
                </a:solidFill>
              </a:rPr>
              <a:t>y</a:t>
            </a:r>
            <a:r>
              <a:rPr lang="en-US" sz="2600" baseline="-25000" dirty="0" err="1">
                <a:solidFill>
                  <a:srgbClr val="FF0000"/>
                </a:solidFill>
              </a:rPr>
              <a:t>i</a:t>
            </a:r>
            <a:r>
              <a:rPr lang="en-US" sz="2600" dirty="0">
                <a:solidFill>
                  <a:srgbClr val="FF0000"/>
                </a:solidFill>
              </a:rPr>
              <a:t> and </a:t>
            </a:r>
            <a:r>
              <a:rPr lang="en-US" sz="2600" dirty="0" err="1">
                <a:solidFill>
                  <a:srgbClr val="FF0000"/>
                </a:solidFill>
              </a:rPr>
              <a:t>z</a:t>
            </a:r>
            <a:r>
              <a:rPr lang="en-US" sz="2600" baseline="-25000" dirty="0" err="1">
                <a:solidFill>
                  <a:srgbClr val="FF0000"/>
                </a:solidFill>
              </a:rPr>
              <a:t>i</a:t>
            </a:r>
            <a:r>
              <a:rPr lang="en-US" sz="2600" dirty="0">
                <a:solidFill>
                  <a:srgbClr val="FF0000"/>
                </a:solidFill>
              </a:rPr>
              <a:t> are the </a:t>
            </a:r>
            <a:r>
              <a:rPr lang="en-US" sz="2600" u="sng" dirty="0">
                <a:solidFill>
                  <a:srgbClr val="FF0000"/>
                </a:solidFill>
              </a:rPr>
              <a:t>lattice positions of the atoms in the basis</a:t>
            </a:r>
            <a:r>
              <a:rPr lang="en-US" sz="2600" dirty="0">
                <a:solidFill>
                  <a:srgbClr val="FF0000"/>
                </a:solidFill>
              </a:rPr>
              <a:t>.</a:t>
            </a:r>
          </a:p>
          <a:p>
            <a:pPr algn="ctr"/>
            <a:r>
              <a:rPr lang="en-US" sz="2600" dirty="0">
                <a:solidFill>
                  <a:srgbClr val="FF0000"/>
                </a:solidFill>
              </a:rPr>
              <a:t>h, k and l are the miller indices of different planes in the crystal.</a:t>
            </a:r>
          </a:p>
        </p:txBody>
      </p:sp>
      <p:sp>
        <p:nvSpPr>
          <p:cNvPr id="5" name="Rectangle 4"/>
          <p:cNvSpPr/>
          <p:nvPr/>
        </p:nvSpPr>
        <p:spPr>
          <a:xfrm>
            <a:off x="19810" y="5867400"/>
            <a:ext cx="9104312" cy="9959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2308" name="Picture 548" descr="http://d2vlcm61l7u1fs.cloudfront.net/media/8db/8db841a9-f465-4c77-bf45-2e13b5825522/php9sx4FZ.png">
            <a:extLst>
              <a:ext uri="{FF2B5EF4-FFF2-40B4-BE49-F238E27FC236}">
                <a16:creationId xmlns:a16="http://schemas.microsoft.com/office/drawing/2014/main" id="{6668234B-B2DD-49BE-A9CA-82D7B5EB049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0399" y="3215719"/>
            <a:ext cx="3923438" cy="16780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CB4565-6ACC-4BEB-94C1-B28D10A308B8}"/>
              </a:ext>
            </a:extLst>
          </p:cNvPr>
          <p:cNvSpPr txBox="1"/>
          <p:nvPr/>
        </p:nvSpPr>
        <p:spPr>
          <a:xfrm>
            <a:off x="6747390" y="2907774"/>
            <a:ext cx="1757061" cy="369332"/>
          </a:xfrm>
          <a:prstGeom prst="rect">
            <a:avLst/>
          </a:prstGeom>
          <a:noFill/>
        </p:spPr>
        <p:txBody>
          <a:bodyPr wrap="square" rtlCol="0">
            <a:spAutoFit/>
          </a:bodyPr>
          <a:lstStyle/>
          <a:p>
            <a:r>
              <a:rPr lang="en-US" dirty="0"/>
              <a:t>Different </a:t>
            </a:r>
            <a:r>
              <a:rPr lang="en-US" dirty="0" err="1"/>
              <a:t>h,k,l</a:t>
            </a:r>
            <a:endParaRPr lang="en-US" dirty="0"/>
          </a:p>
        </p:txBody>
      </p:sp>
      <p:cxnSp>
        <p:nvCxnSpPr>
          <p:cNvPr id="14" name="Straight Arrow Connector 13">
            <a:extLst>
              <a:ext uri="{FF2B5EF4-FFF2-40B4-BE49-F238E27FC236}">
                <a16:creationId xmlns:a16="http://schemas.microsoft.com/office/drawing/2014/main" id="{F415BF98-E600-4DF5-80CB-B12C97A1844F}"/>
              </a:ext>
            </a:extLst>
          </p:cNvPr>
          <p:cNvCxnSpPr/>
          <p:nvPr/>
        </p:nvCxnSpPr>
        <p:spPr>
          <a:xfrm flipH="1">
            <a:off x="6875800" y="3296812"/>
            <a:ext cx="370823" cy="150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C1D3EC-3B21-4992-B590-C400CE362FDD}"/>
              </a:ext>
            </a:extLst>
          </p:cNvPr>
          <p:cNvCxnSpPr/>
          <p:nvPr/>
        </p:nvCxnSpPr>
        <p:spPr>
          <a:xfrm>
            <a:off x="7409200" y="3238290"/>
            <a:ext cx="0" cy="674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BB7FD4C-FF19-43D6-B028-BEF67C2A5EFD}"/>
              </a:ext>
            </a:extLst>
          </p:cNvPr>
          <p:cNvCxnSpPr>
            <a:cxnSpLocks/>
            <a:stCxn id="12" idx="2"/>
          </p:cNvCxnSpPr>
          <p:nvPr/>
        </p:nvCxnSpPr>
        <p:spPr>
          <a:xfrm>
            <a:off x="7625921" y="3277106"/>
            <a:ext cx="445090" cy="5111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1D87552-12B2-4DFA-BDAB-3D87EB2CE8FD}"/>
              </a:ext>
            </a:extLst>
          </p:cNvPr>
          <p:cNvSpPr txBox="1"/>
          <p:nvPr/>
        </p:nvSpPr>
        <p:spPr>
          <a:xfrm>
            <a:off x="4953000" y="5501112"/>
            <a:ext cx="4495800" cy="369332"/>
          </a:xfrm>
          <a:prstGeom prst="rect">
            <a:avLst/>
          </a:prstGeom>
          <a:noFill/>
        </p:spPr>
        <p:txBody>
          <a:bodyPr wrap="square" rtlCol="0">
            <a:spAutoFit/>
          </a:bodyPr>
          <a:lstStyle/>
          <a:p>
            <a:r>
              <a:rPr lang="en-US" dirty="0"/>
              <a:t>Works for any conventional cubic cell</a:t>
            </a:r>
          </a:p>
        </p:txBody>
      </p:sp>
    </p:spTree>
    <p:extLst>
      <p:ext uri="{BB962C8B-B14F-4D97-AF65-F5344CB8AC3E}">
        <p14:creationId xmlns:p14="http://schemas.microsoft.com/office/powerpoint/2010/main" val="60598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23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5" grpId="0" animBg="1"/>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Group: Simple Cubic Lattice</a:t>
            </a:r>
          </a:p>
        </p:txBody>
      </p:sp>
      <p:sp>
        <p:nvSpPr>
          <p:cNvPr id="5" name="Content Placeholder 4"/>
          <p:cNvSpPr>
            <a:spLocks noGrp="1"/>
          </p:cNvSpPr>
          <p:nvPr>
            <p:ph idx="1"/>
          </p:nvPr>
        </p:nvSpPr>
        <p:spPr>
          <a:xfrm>
            <a:off x="-39624" y="1600200"/>
            <a:ext cx="9254370" cy="4525963"/>
          </a:xfrm>
        </p:spPr>
        <p:txBody>
          <a:bodyPr/>
          <a:lstStyle/>
          <a:p>
            <a:pPr marL="0" indent="0" algn="ctr">
              <a:buNone/>
            </a:pPr>
            <a:r>
              <a:rPr lang="en-US" b="1" dirty="0">
                <a:solidFill>
                  <a:srgbClr val="FF0000"/>
                </a:solidFill>
              </a:rPr>
              <a:t>Simplify the structure factor for the simple cubic lattice for a one atom basis. Just let f be a constant.</a:t>
            </a:r>
          </a:p>
        </p:txBody>
      </p:sp>
      <p:pic>
        <p:nvPicPr>
          <p:cNvPr id="3" name="Picture 9"/>
          <p:cNvPicPr>
            <a:picLocks noChangeAspect="1" noChangeArrowheads="1"/>
          </p:cNvPicPr>
          <p:nvPr/>
        </p:nvPicPr>
        <p:blipFill>
          <a:blip r:embed="rId3"/>
          <a:srcRect/>
          <a:stretch>
            <a:fillRect/>
          </a:stretch>
        </p:blipFill>
        <p:spPr bwMode="auto">
          <a:xfrm>
            <a:off x="3048000" y="962025"/>
            <a:ext cx="4019550" cy="647700"/>
          </a:xfrm>
          <a:prstGeom prst="rect">
            <a:avLst/>
          </a:prstGeom>
          <a:noFill/>
          <a:ln w="9525">
            <a:noFill/>
            <a:miter lim="800000"/>
            <a:headEnd/>
            <a:tailEnd/>
          </a:ln>
          <a:effectLst/>
        </p:spPr>
      </p:pic>
      <p:graphicFrame>
        <p:nvGraphicFramePr>
          <p:cNvPr id="4" name="Object 10"/>
          <p:cNvGraphicFramePr>
            <a:graphicFrameLocks noChangeAspect="1"/>
          </p:cNvGraphicFramePr>
          <p:nvPr/>
        </p:nvGraphicFramePr>
        <p:xfrm>
          <a:off x="2286000" y="914400"/>
          <a:ext cx="603250" cy="542925"/>
        </p:xfrm>
        <a:graphic>
          <a:graphicData uri="http://schemas.openxmlformats.org/presentationml/2006/ole">
            <mc:AlternateContent xmlns:mc="http://schemas.openxmlformats.org/markup-compatibility/2006">
              <mc:Choice xmlns:v="urn:schemas-microsoft-com:vml" Requires="v">
                <p:oleObj name="Equation" r:id="rId4" imgW="253800" imgH="228600" progId="Equation.3">
                  <p:embed/>
                </p:oleObj>
              </mc:Choice>
              <mc:Fallback>
                <p:oleObj name="Equation" r:id="rId4" imgW="253800" imgH="228600" progId="Equation.3">
                  <p:embed/>
                  <p:pic>
                    <p:nvPicPr>
                      <p:cNvPr id="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14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5" name="Object 3"/>
          <p:cNvGraphicFramePr>
            <a:graphicFrameLocks noChangeAspect="1"/>
          </p:cNvGraphicFramePr>
          <p:nvPr/>
        </p:nvGraphicFramePr>
        <p:xfrm>
          <a:off x="2514600" y="3200400"/>
          <a:ext cx="3975100" cy="3136900"/>
        </p:xfrm>
        <a:graphic>
          <a:graphicData uri="http://schemas.openxmlformats.org/presentationml/2006/ole">
            <mc:AlternateContent xmlns:mc="http://schemas.openxmlformats.org/markup-compatibility/2006">
              <mc:Choice xmlns:v="urn:schemas-microsoft-com:vml" Requires="v">
                <p:oleObj name="Equation" r:id="rId6" imgW="3975100" imgH="3136900" progId="">
                  <p:embed/>
                </p:oleObj>
              </mc:Choice>
              <mc:Fallback>
                <p:oleObj name="Equation" r:id="rId6" imgW="3975100" imgH="3136900" progId="">
                  <p:embed/>
                  <p:pic>
                    <p:nvPicPr>
                      <p:cNvPr id="6481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39751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6" name="Object 4"/>
          <p:cNvGraphicFramePr>
            <a:graphicFrameLocks noChangeAspect="1"/>
          </p:cNvGraphicFramePr>
          <p:nvPr/>
        </p:nvGraphicFramePr>
        <p:xfrm>
          <a:off x="2209800" y="3200400"/>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7" name="Object 5"/>
          <p:cNvGraphicFramePr>
            <a:graphicFrameLocks noChangeAspect="1"/>
          </p:cNvGraphicFramePr>
          <p:nvPr/>
        </p:nvGraphicFramePr>
        <p:xfrm>
          <a:off x="2133600" y="4343400"/>
          <a:ext cx="603250" cy="542925"/>
        </p:xfrm>
        <a:graphic>
          <a:graphicData uri="http://schemas.openxmlformats.org/presentationml/2006/ole">
            <mc:AlternateContent xmlns:mc="http://schemas.openxmlformats.org/markup-compatibility/2006">
              <mc:Choice xmlns:v="urn:schemas-microsoft-com:vml" Requires="v">
                <p:oleObj name="Equation" r:id="rId9" imgW="253800" imgH="228600" progId="Equation.3">
                  <p:embed/>
                </p:oleObj>
              </mc:Choice>
              <mc:Fallback>
                <p:oleObj name="Equation" r:id="rId9" imgW="253800" imgH="228600" progId="Equation.3">
                  <p:embed/>
                  <p:pic>
                    <p:nvPicPr>
                      <p:cNvPr id="64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6" name="Rectangle 5"/>
          <p:cNvSpPr/>
          <p:nvPr/>
        </p:nvSpPr>
        <p:spPr>
          <a:xfrm>
            <a:off x="1905000" y="3743325"/>
            <a:ext cx="5162550" cy="3038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6365557"/>
            <a:ext cx="9290946" cy="492443"/>
          </a:xfrm>
          <a:prstGeom prst="rect">
            <a:avLst/>
          </a:prstGeom>
          <a:noFill/>
        </p:spPr>
        <p:txBody>
          <a:bodyPr wrap="square" rtlCol="0">
            <a:spAutoFit/>
          </a:bodyPr>
          <a:lstStyle/>
          <a:p>
            <a:pPr algn="ctr"/>
            <a:r>
              <a:rPr lang="en-US" sz="2600" dirty="0"/>
              <a:t>Where x</a:t>
            </a:r>
            <a:r>
              <a:rPr lang="en-US" sz="2600" baseline="-25000" dirty="0"/>
              <a:t>i</a:t>
            </a:r>
            <a:r>
              <a:rPr lang="en-US" sz="2600" dirty="0"/>
              <a:t>, </a:t>
            </a:r>
            <a:r>
              <a:rPr lang="en-US" sz="2600" dirty="0" err="1"/>
              <a:t>y</a:t>
            </a:r>
            <a:r>
              <a:rPr lang="en-US" sz="2600" baseline="-25000" dirty="0" err="1"/>
              <a:t>i</a:t>
            </a:r>
            <a:r>
              <a:rPr lang="en-US" sz="2600" dirty="0"/>
              <a:t> and </a:t>
            </a:r>
            <a:r>
              <a:rPr lang="en-US" sz="2600" dirty="0" err="1"/>
              <a:t>z</a:t>
            </a:r>
            <a:r>
              <a:rPr lang="en-US" sz="2600" baseline="-25000" dirty="0" err="1"/>
              <a:t>i</a:t>
            </a:r>
            <a:r>
              <a:rPr lang="en-US" sz="2600" dirty="0"/>
              <a:t> are the </a:t>
            </a:r>
            <a:r>
              <a:rPr lang="en-US" sz="2600" u="sng" dirty="0"/>
              <a:t>lattice positions of the atoms in the basis</a:t>
            </a:r>
            <a:r>
              <a:rPr lang="en-US" sz="2600" dirty="0"/>
              <a:t>.</a:t>
            </a:r>
          </a:p>
        </p:txBody>
      </p:sp>
    </p:spTree>
    <p:extLst>
      <p:ext uri="{BB962C8B-B14F-4D97-AF65-F5344CB8AC3E}">
        <p14:creationId xmlns:p14="http://schemas.microsoft.com/office/powerpoint/2010/main" val="302657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8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Group: Simple Cubic Lattice</a:t>
            </a:r>
          </a:p>
        </p:txBody>
      </p:sp>
      <p:sp>
        <p:nvSpPr>
          <p:cNvPr id="5" name="Content Placeholder 4"/>
          <p:cNvSpPr>
            <a:spLocks noGrp="1"/>
          </p:cNvSpPr>
          <p:nvPr>
            <p:ph idx="1"/>
          </p:nvPr>
        </p:nvSpPr>
        <p:spPr>
          <a:xfrm>
            <a:off x="-39624" y="1600200"/>
            <a:ext cx="9254370" cy="4525963"/>
          </a:xfrm>
        </p:spPr>
        <p:txBody>
          <a:bodyPr/>
          <a:lstStyle/>
          <a:p>
            <a:pPr marL="0" indent="0" algn="ctr">
              <a:buNone/>
            </a:pPr>
            <a:r>
              <a:rPr lang="en-US" b="1" dirty="0">
                <a:solidFill>
                  <a:srgbClr val="FF0000"/>
                </a:solidFill>
              </a:rPr>
              <a:t>Simplify the structure factor for the simple cubic lattice for a one atom basis. Just let f be a constant.</a:t>
            </a:r>
          </a:p>
        </p:txBody>
      </p:sp>
      <p:pic>
        <p:nvPicPr>
          <p:cNvPr id="3" name="Picture 9"/>
          <p:cNvPicPr>
            <a:picLocks noChangeAspect="1" noChangeArrowheads="1"/>
          </p:cNvPicPr>
          <p:nvPr/>
        </p:nvPicPr>
        <p:blipFill>
          <a:blip r:embed="rId3"/>
          <a:srcRect/>
          <a:stretch>
            <a:fillRect/>
          </a:stretch>
        </p:blipFill>
        <p:spPr bwMode="auto">
          <a:xfrm>
            <a:off x="3048000" y="962025"/>
            <a:ext cx="4019550" cy="647700"/>
          </a:xfrm>
          <a:prstGeom prst="rect">
            <a:avLst/>
          </a:prstGeom>
          <a:noFill/>
          <a:ln w="9525">
            <a:noFill/>
            <a:miter lim="800000"/>
            <a:headEnd/>
            <a:tailEnd/>
          </a:ln>
          <a:effectLst/>
        </p:spPr>
      </p:pic>
      <p:graphicFrame>
        <p:nvGraphicFramePr>
          <p:cNvPr id="4" name="Object 10"/>
          <p:cNvGraphicFramePr>
            <a:graphicFrameLocks noChangeAspect="1"/>
          </p:cNvGraphicFramePr>
          <p:nvPr/>
        </p:nvGraphicFramePr>
        <p:xfrm>
          <a:off x="2286000" y="914400"/>
          <a:ext cx="603250" cy="542925"/>
        </p:xfrm>
        <a:graphic>
          <a:graphicData uri="http://schemas.openxmlformats.org/presentationml/2006/ole">
            <mc:AlternateContent xmlns:mc="http://schemas.openxmlformats.org/markup-compatibility/2006">
              <mc:Choice xmlns:v="urn:schemas-microsoft-com:vml" Requires="v">
                <p:oleObj name="Equation" r:id="rId4" imgW="253800" imgH="228600" progId="Equation.3">
                  <p:embed/>
                </p:oleObj>
              </mc:Choice>
              <mc:Fallback>
                <p:oleObj name="Equation" r:id="rId4" imgW="253800" imgH="228600" progId="Equation.3">
                  <p:embed/>
                  <p:pic>
                    <p:nvPicPr>
                      <p:cNvPr id="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14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5" name="Object 3"/>
          <p:cNvGraphicFramePr>
            <a:graphicFrameLocks noChangeAspect="1"/>
          </p:cNvGraphicFramePr>
          <p:nvPr/>
        </p:nvGraphicFramePr>
        <p:xfrm>
          <a:off x="2514600" y="3200400"/>
          <a:ext cx="3975100" cy="3136900"/>
        </p:xfrm>
        <a:graphic>
          <a:graphicData uri="http://schemas.openxmlformats.org/presentationml/2006/ole">
            <mc:AlternateContent xmlns:mc="http://schemas.openxmlformats.org/markup-compatibility/2006">
              <mc:Choice xmlns:v="urn:schemas-microsoft-com:vml" Requires="v">
                <p:oleObj name="Equation" r:id="rId6" imgW="3975100" imgH="3136900" progId="">
                  <p:embed/>
                </p:oleObj>
              </mc:Choice>
              <mc:Fallback>
                <p:oleObj name="Equation" r:id="rId6" imgW="3975100" imgH="3136900" progId="">
                  <p:embed/>
                  <p:pic>
                    <p:nvPicPr>
                      <p:cNvPr id="6481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39751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6" name="Object 4"/>
          <p:cNvGraphicFramePr>
            <a:graphicFrameLocks noChangeAspect="1"/>
          </p:cNvGraphicFramePr>
          <p:nvPr/>
        </p:nvGraphicFramePr>
        <p:xfrm>
          <a:off x="2209800" y="3200400"/>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7" name="Object 5"/>
          <p:cNvGraphicFramePr>
            <a:graphicFrameLocks noChangeAspect="1"/>
          </p:cNvGraphicFramePr>
          <p:nvPr/>
        </p:nvGraphicFramePr>
        <p:xfrm>
          <a:off x="2133600" y="4343400"/>
          <a:ext cx="603250" cy="542925"/>
        </p:xfrm>
        <a:graphic>
          <a:graphicData uri="http://schemas.openxmlformats.org/presentationml/2006/ole">
            <mc:AlternateContent xmlns:mc="http://schemas.openxmlformats.org/markup-compatibility/2006">
              <mc:Choice xmlns:v="urn:schemas-microsoft-com:vml" Requires="v">
                <p:oleObj name="Equation" r:id="rId9" imgW="253800" imgH="228600" progId="Equation.3">
                  <p:embed/>
                </p:oleObj>
              </mc:Choice>
              <mc:Fallback>
                <p:oleObj name="Equation" r:id="rId9" imgW="253800" imgH="228600" progId="Equation.3">
                  <p:embed/>
                  <p:pic>
                    <p:nvPicPr>
                      <p:cNvPr id="64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6" name="Rectangle 5"/>
          <p:cNvSpPr/>
          <p:nvPr/>
        </p:nvSpPr>
        <p:spPr>
          <a:xfrm>
            <a:off x="1905000" y="4343401"/>
            <a:ext cx="5162550"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6365557"/>
            <a:ext cx="9290946" cy="492443"/>
          </a:xfrm>
          <a:prstGeom prst="rect">
            <a:avLst/>
          </a:prstGeom>
          <a:noFill/>
        </p:spPr>
        <p:txBody>
          <a:bodyPr wrap="square" rtlCol="0">
            <a:spAutoFit/>
          </a:bodyPr>
          <a:lstStyle/>
          <a:p>
            <a:pPr algn="ctr"/>
            <a:r>
              <a:rPr lang="en-US" sz="2600" dirty="0"/>
              <a:t>Where x</a:t>
            </a:r>
            <a:r>
              <a:rPr lang="en-US" sz="2600" baseline="-25000" dirty="0"/>
              <a:t>i</a:t>
            </a:r>
            <a:r>
              <a:rPr lang="en-US" sz="2600" dirty="0"/>
              <a:t>, </a:t>
            </a:r>
            <a:r>
              <a:rPr lang="en-US" sz="2600" dirty="0" err="1"/>
              <a:t>y</a:t>
            </a:r>
            <a:r>
              <a:rPr lang="en-US" sz="2600" baseline="-25000" dirty="0" err="1"/>
              <a:t>i</a:t>
            </a:r>
            <a:r>
              <a:rPr lang="en-US" sz="2600" dirty="0"/>
              <a:t> and </a:t>
            </a:r>
            <a:r>
              <a:rPr lang="en-US" sz="2600" dirty="0" err="1"/>
              <a:t>z</a:t>
            </a:r>
            <a:r>
              <a:rPr lang="en-US" sz="2600" baseline="-25000" dirty="0" err="1"/>
              <a:t>i</a:t>
            </a:r>
            <a:r>
              <a:rPr lang="en-US" sz="2600" dirty="0"/>
              <a:t> are the </a:t>
            </a:r>
            <a:r>
              <a:rPr lang="en-US" sz="2600" u="sng" dirty="0"/>
              <a:t>lattice positions of the atoms in the basis</a:t>
            </a:r>
            <a:r>
              <a:rPr lang="en-US" sz="2600" dirty="0"/>
              <a:t>.</a:t>
            </a:r>
          </a:p>
        </p:txBody>
      </p:sp>
    </p:spTree>
    <p:extLst>
      <p:ext uri="{BB962C8B-B14F-4D97-AF65-F5344CB8AC3E}">
        <p14:creationId xmlns:p14="http://schemas.microsoft.com/office/powerpoint/2010/main" val="22850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8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Group: Simple Cubic Lattice</a:t>
            </a:r>
          </a:p>
        </p:txBody>
      </p:sp>
      <p:sp>
        <p:nvSpPr>
          <p:cNvPr id="5" name="Content Placeholder 4"/>
          <p:cNvSpPr>
            <a:spLocks noGrp="1"/>
          </p:cNvSpPr>
          <p:nvPr>
            <p:ph idx="1"/>
          </p:nvPr>
        </p:nvSpPr>
        <p:spPr>
          <a:xfrm>
            <a:off x="-39624" y="1600200"/>
            <a:ext cx="9254370" cy="4525963"/>
          </a:xfrm>
        </p:spPr>
        <p:txBody>
          <a:bodyPr/>
          <a:lstStyle/>
          <a:p>
            <a:pPr marL="0" indent="0" algn="ctr">
              <a:buNone/>
            </a:pPr>
            <a:r>
              <a:rPr lang="en-US" b="1" dirty="0">
                <a:solidFill>
                  <a:srgbClr val="FF0000"/>
                </a:solidFill>
              </a:rPr>
              <a:t>Simplify the structure factor for the simple cubic lattice for a one atom basis. Just let f be a constant.</a:t>
            </a:r>
          </a:p>
        </p:txBody>
      </p:sp>
      <p:pic>
        <p:nvPicPr>
          <p:cNvPr id="3" name="Picture 9"/>
          <p:cNvPicPr>
            <a:picLocks noChangeAspect="1" noChangeArrowheads="1"/>
          </p:cNvPicPr>
          <p:nvPr/>
        </p:nvPicPr>
        <p:blipFill>
          <a:blip r:embed="rId3"/>
          <a:srcRect/>
          <a:stretch>
            <a:fillRect/>
          </a:stretch>
        </p:blipFill>
        <p:spPr bwMode="auto">
          <a:xfrm>
            <a:off x="3048000" y="962025"/>
            <a:ext cx="4019550" cy="647700"/>
          </a:xfrm>
          <a:prstGeom prst="rect">
            <a:avLst/>
          </a:prstGeom>
          <a:noFill/>
          <a:ln w="9525">
            <a:noFill/>
            <a:miter lim="800000"/>
            <a:headEnd/>
            <a:tailEnd/>
          </a:ln>
          <a:effectLst/>
        </p:spPr>
      </p:pic>
      <p:graphicFrame>
        <p:nvGraphicFramePr>
          <p:cNvPr id="4" name="Object 10"/>
          <p:cNvGraphicFramePr>
            <a:graphicFrameLocks noChangeAspect="1"/>
          </p:cNvGraphicFramePr>
          <p:nvPr/>
        </p:nvGraphicFramePr>
        <p:xfrm>
          <a:off x="2286000" y="914400"/>
          <a:ext cx="603250" cy="542925"/>
        </p:xfrm>
        <a:graphic>
          <a:graphicData uri="http://schemas.openxmlformats.org/presentationml/2006/ole">
            <mc:AlternateContent xmlns:mc="http://schemas.openxmlformats.org/markup-compatibility/2006">
              <mc:Choice xmlns:v="urn:schemas-microsoft-com:vml" Requires="v">
                <p:oleObj name="Equation" r:id="rId4" imgW="253800" imgH="228600" progId="Equation.3">
                  <p:embed/>
                </p:oleObj>
              </mc:Choice>
              <mc:Fallback>
                <p:oleObj name="Equation" r:id="rId4" imgW="253800" imgH="228600" progId="Equation.3">
                  <p:embed/>
                  <p:pic>
                    <p:nvPicPr>
                      <p:cNvPr id="4"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14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5" name="Object 3"/>
          <p:cNvGraphicFramePr>
            <a:graphicFrameLocks noChangeAspect="1"/>
          </p:cNvGraphicFramePr>
          <p:nvPr/>
        </p:nvGraphicFramePr>
        <p:xfrm>
          <a:off x="2514600" y="3200400"/>
          <a:ext cx="3975100" cy="3136900"/>
        </p:xfrm>
        <a:graphic>
          <a:graphicData uri="http://schemas.openxmlformats.org/presentationml/2006/ole">
            <mc:AlternateContent xmlns:mc="http://schemas.openxmlformats.org/markup-compatibility/2006">
              <mc:Choice xmlns:v="urn:schemas-microsoft-com:vml" Requires="v">
                <p:oleObj name="Equation" r:id="rId6" imgW="3975100" imgH="3136900" progId="">
                  <p:embed/>
                </p:oleObj>
              </mc:Choice>
              <mc:Fallback>
                <p:oleObj name="Equation" r:id="rId6" imgW="3975100" imgH="3136900" progId="">
                  <p:embed/>
                  <p:pic>
                    <p:nvPicPr>
                      <p:cNvPr id="648195"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39751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6" name="Object 4"/>
          <p:cNvGraphicFramePr>
            <a:graphicFrameLocks noChangeAspect="1"/>
          </p:cNvGraphicFramePr>
          <p:nvPr/>
        </p:nvGraphicFramePr>
        <p:xfrm>
          <a:off x="2209800" y="3200400"/>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819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7" name="Object 5"/>
          <p:cNvGraphicFramePr>
            <a:graphicFrameLocks noChangeAspect="1"/>
          </p:cNvGraphicFramePr>
          <p:nvPr/>
        </p:nvGraphicFramePr>
        <p:xfrm>
          <a:off x="2133600" y="4343400"/>
          <a:ext cx="603250" cy="542925"/>
        </p:xfrm>
        <a:graphic>
          <a:graphicData uri="http://schemas.openxmlformats.org/presentationml/2006/ole">
            <mc:AlternateContent xmlns:mc="http://schemas.openxmlformats.org/markup-compatibility/2006">
              <mc:Choice xmlns:v="urn:schemas-microsoft-com:vml" Requires="v">
                <p:oleObj name="Equation" r:id="rId9" imgW="253800" imgH="228600" progId="Equation.3">
                  <p:embed/>
                </p:oleObj>
              </mc:Choice>
              <mc:Fallback>
                <p:oleObj name="Equation" r:id="rId9" imgW="253800" imgH="228600" progId="Equation.3">
                  <p:embed/>
                  <p:pic>
                    <p:nvPicPr>
                      <p:cNvPr id="64819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6" name="Rectangle 5"/>
          <p:cNvSpPr/>
          <p:nvPr/>
        </p:nvSpPr>
        <p:spPr>
          <a:xfrm>
            <a:off x="1905000" y="4886325"/>
            <a:ext cx="5162550" cy="189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6200" y="6365557"/>
            <a:ext cx="9290946" cy="492443"/>
          </a:xfrm>
          <a:prstGeom prst="rect">
            <a:avLst/>
          </a:prstGeom>
          <a:noFill/>
        </p:spPr>
        <p:txBody>
          <a:bodyPr wrap="square" rtlCol="0">
            <a:spAutoFit/>
          </a:bodyPr>
          <a:lstStyle/>
          <a:p>
            <a:pPr algn="ctr"/>
            <a:r>
              <a:rPr lang="en-US" sz="2600" dirty="0"/>
              <a:t>Where x</a:t>
            </a:r>
            <a:r>
              <a:rPr lang="en-US" sz="2600" baseline="-25000" dirty="0"/>
              <a:t>i</a:t>
            </a:r>
            <a:r>
              <a:rPr lang="en-US" sz="2600" dirty="0"/>
              <a:t>, </a:t>
            </a:r>
            <a:r>
              <a:rPr lang="en-US" sz="2600" dirty="0" err="1"/>
              <a:t>y</a:t>
            </a:r>
            <a:r>
              <a:rPr lang="en-US" sz="2600" baseline="-25000" dirty="0" err="1"/>
              <a:t>i</a:t>
            </a:r>
            <a:r>
              <a:rPr lang="en-US" sz="2600" dirty="0"/>
              <a:t> and </a:t>
            </a:r>
            <a:r>
              <a:rPr lang="en-US" sz="2600" dirty="0" err="1"/>
              <a:t>z</a:t>
            </a:r>
            <a:r>
              <a:rPr lang="en-US" sz="2600" baseline="-25000" dirty="0" err="1"/>
              <a:t>i</a:t>
            </a:r>
            <a:r>
              <a:rPr lang="en-US" sz="2600" dirty="0"/>
              <a:t> are the </a:t>
            </a:r>
            <a:r>
              <a:rPr lang="en-US" sz="2600" u="sng" dirty="0"/>
              <a:t>lattice positions of the atoms in the basis</a:t>
            </a:r>
            <a:r>
              <a:rPr lang="en-US" sz="2600" dirty="0"/>
              <a:t>.</a:t>
            </a:r>
          </a:p>
        </p:txBody>
      </p:sp>
    </p:spTree>
    <p:extLst>
      <p:ext uri="{BB962C8B-B14F-4D97-AF65-F5344CB8AC3E}">
        <p14:creationId xmlns:p14="http://schemas.microsoft.com/office/powerpoint/2010/main" val="365333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8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Group: Simple Cubic Lattice</a:t>
            </a:r>
          </a:p>
        </p:txBody>
      </p:sp>
      <p:sp>
        <p:nvSpPr>
          <p:cNvPr id="5" name="Content Placeholder 4"/>
          <p:cNvSpPr>
            <a:spLocks noGrp="1"/>
          </p:cNvSpPr>
          <p:nvPr>
            <p:ph idx="1"/>
          </p:nvPr>
        </p:nvSpPr>
        <p:spPr>
          <a:xfrm>
            <a:off x="-39624" y="1600200"/>
            <a:ext cx="9254370" cy="4525963"/>
          </a:xfrm>
        </p:spPr>
        <p:txBody>
          <a:bodyPr/>
          <a:lstStyle/>
          <a:p>
            <a:pPr marL="0" indent="0" algn="ctr">
              <a:buNone/>
            </a:pPr>
            <a:r>
              <a:rPr lang="en-US" b="1" dirty="0">
                <a:solidFill>
                  <a:srgbClr val="FF0000"/>
                </a:solidFill>
              </a:rPr>
              <a:t>Simplify the structure factor for the simple cubic lattice for a one atom basis. Just let f be a constant.</a:t>
            </a:r>
          </a:p>
        </p:txBody>
      </p:sp>
      <p:pic>
        <p:nvPicPr>
          <p:cNvPr id="3" name="Picture 9"/>
          <p:cNvPicPr>
            <a:picLocks noChangeAspect="1" noChangeArrowheads="1"/>
          </p:cNvPicPr>
          <p:nvPr/>
        </p:nvPicPr>
        <p:blipFill>
          <a:blip r:embed="rId3"/>
          <a:srcRect/>
          <a:stretch>
            <a:fillRect/>
          </a:stretch>
        </p:blipFill>
        <p:spPr bwMode="auto">
          <a:xfrm>
            <a:off x="3048000" y="962025"/>
            <a:ext cx="4019550" cy="647700"/>
          </a:xfrm>
          <a:prstGeom prst="rect">
            <a:avLst/>
          </a:prstGeom>
          <a:noFill/>
          <a:ln w="9525">
            <a:noFill/>
            <a:miter lim="800000"/>
            <a:headEnd/>
            <a:tailEnd/>
          </a:ln>
          <a:effectLst/>
        </p:spPr>
      </p:pic>
      <p:graphicFrame>
        <p:nvGraphicFramePr>
          <p:cNvPr id="4" name="Object 10"/>
          <p:cNvGraphicFramePr>
            <a:graphicFrameLocks noChangeAspect="1"/>
          </p:cNvGraphicFramePr>
          <p:nvPr/>
        </p:nvGraphicFramePr>
        <p:xfrm>
          <a:off x="2286000" y="914400"/>
          <a:ext cx="603250" cy="542925"/>
        </p:xfrm>
        <a:graphic>
          <a:graphicData uri="http://schemas.openxmlformats.org/presentationml/2006/ole">
            <mc:AlternateContent xmlns:mc="http://schemas.openxmlformats.org/markup-compatibility/2006">
              <mc:Choice xmlns:v="urn:schemas-microsoft-com:vml" Requires="v">
                <p:oleObj name="Equation" r:id="rId4" imgW="253800" imgH="228600" progId="Equation.3">
                  <p:embed/>
                </p:oleObj>
              </mc:Choice>
              <mc:Fallback>
                <p:oleObj name="Equation" r:id="rId4" imgW="253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914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5" name="Object 3"/>
          <p:cNvGraphicFramePr>
            <a:graphicFrameLocks noChangeAspect="1"/>
          </p:cNvGraphicFramePr>
          <p:nvPr>
            <p:extLst>
              <p:ext uri="{D42A27DB-BD31-4B8C-83A1-F6EECF244321}">
                <p14:modId xmlns:p14="http://schemas.microsoft.com/office/powerpoint/2010/main" val="1909224455"/>
              </p:ext>
            </p:extLst>
          </p:nvPr>
        </p:nvGraphicFramePr>
        <p:xfrm>
          <a:off x="2514600" y="3200400"/>
          <a:ext cx="3975100" cy="3136900"/>
        </p:xfrm>
        <a:graphic>
          <a:graphicData uri="http://schemas.openxmlformats.org/presentationml/2006/ole">
            <mc:AlternateContent xmlns:mc="http://schemas.openxmlformats.org/markup-compatibility/2006">
              <mc:Choice xmlns:v="urn:schemas-microsoft-com:vml" Requires="v">
                <p:oleObj name="Equation" r:id="rId6" imgW="3975100" imgH="3136900" progId="">
                  <p:embed/>
                </p:oleObj>
              </mc:Choice>
              <mc:Fallback>
                <p:oleObj name="Equation" r:id="rId6" imgW="3975100" imgH="31369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200400"/>
                        <a:ext cx="39751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8196" name="Object 4"/>
          <p:cNvGraphicFramePr>
            <a:graphicFrameLocks noChangeAspect="1"/>
          </p:cNvGraphicFramePr>
          <p:nvPr>
            <p:extLst>
              <p:ext uri="{D42A27DB-BD31-4B8C-83A1-F6EECF244321}">
                <p14:modId xmlns:p14="http://schemas.microsoft.com/office/powerpoint/2010/main" val="3881277441"/>
              </p:ext>
            </p:extLst>
          </p:nvPr>
        </p:nvGraphicFramePr>
        <p:xfrm>
          <a:off x="2209800" y="3200400"/>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3200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8197" name="Object 5"/>
          <p:cNvGraphicFramePr>
            <a:graphicFrameLocks noChangeAspect="1"/>
          </p:cNvGraphicFramePr>
          <p:nvPr>
            <p:extLst>
              <p:ext uri="{D42A27DB-BD31-4B8C-83A1-F6EECF244321}">
                <p14:modId xmlns:p14="http://schemas.microsoft.com/office/powerpoint/2010/main" val="191906253"/>
              </p:ext>
            </p:extLst>
          </p:nvPr>
        </p:nvGraphicFramePr>
        <p:xfrm>
          <a:off x="2133600" y="4343400"/>
          <a:ext cx="603250" cy="542925"/>
        </p:xfrm>
        <a:graphic>
          <a:graphicData uri="http://schemas.openxmlformats.org/presentationml/2006/ole">
            <mc:AlternateContent xmlns:mc="http://schemas.openxmlformats.org/markup-compatibility/2006">
              <mc:Choice xmlns:v="urn:schemas-microsoft-com:vml" Requires="v">
                <p:oleObj name="Equation" r:id="rId9" imgW="253800" imgH="228600" progId="Equation.3">
                  <p:embed/>
                </p:oleObj>
              </mc:Choice>
              <mc:Fallback>
                <p:oleObj name="Equation" r:id="rId9" imgW="253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43434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 name="TextBox 9"/>
          <p:cNvSpPr txBox="1"/>
          <p:nvPr/>
        </p:nvSpPr>
        <p:spPr>
          <a:xfrm>
            <a:off x="-76200" y="6365557"/>
            <a:ext cx="9290946" cy="492443"/>
          </a:xfrm>
          <a:prstGeom prst="rect">
            <a:avLst/>
          </a:prstGeom>
          <a:noFill/>
        </p:spPr>
        <p:txBody>
          <a:bodyPr wrap="square" rtlCol="0">
            <a:spAutoFit/>
          </a:bodyPr>
          <a:lstStyle/>
          <a:p>
            <a:pPr algn="ctr"/>
            <a:r>
              <a:rPr lang="en-US" sz="2600" dirty="0"/>
              <a:t>Where x</a:t>
            </a:r>
            <a:r>
              <a:rPr lang="en-US" sz="2600" baseline="-25000" dirty="0"/>
              <a:t>i</a:t>
            </a:r>
            <a:r>
              <a:rPr lang="en-US" sz="2600" dirty="0"/>
              <a:t>, </a:t>
            </a:r>
            <a:r>
              <a:rPr lang="en-US" sz="2600" dirty="0" err="1"/>
              <a:t>y</a:t>
            </a:r>
            <a:r>
              <a:rPr lang="en-US" sz="2600" baseline="-25000" dirty="0" err="1"/>
              <a:t>i</a:t>
            </a:r>
            <a:r>
              <a:rPr lang="en-US" sz="2600" dirty="0"/>
              <a:t> and </a:t>
            </a:r>
            <a:r>
              <a:rPr lang="en-US" sz="2600" dirty="0" err="1"/>
              <a:t>z</a:t>
            </a:r>
            <a:r>
              <a:rPr lang="en-US" sz="2600" baseline="-25000" dirty="0" err="1"/>
              <a:t>i</a:t>
            </a:r>
            <a:r>
              <a:rPr lang="en-US" sz="2600" dirty="0"/>
              <a:t> are the </a:t>
            </a:r>
            <a:r>
              <a:rPr lang="en-US" sz="2600" u="sng" dirty="0"/>
              <a:t>lattice positions of the atoms in the basis</a:t>
            </a:r>
            <a:r>
              <a:rPr lang="en-US" sz="2600" dirty="0"/>
              <a:t>.</a:t>
            </a:r>
          </a:p>
        </p:txBody>
      </p:sp>
    </p:spTree>
    <p:extLst>
      <p:ext uri="{BB962C8B-B14F-4D97-AF65-F5344CB8AC3E}">
        <p14:creationId xmlns:p14="http://schemas.microsoft.com/office/powerpoint/2010/main" val="61652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8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81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8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0"/>
            <a:ext cx="7772400" cy="533400"/>
          </a:xfrm>
        </p:spPr>
        <p:txBody>
          <a:bodyPr/>
          <a:lstStyle/>
          <a:p>
            <a:r>
              <a:rPr lang="en-US" sz="2800" dirty="0"/>
              <a:t>How Do We Determine The Lattice Constant?</a:t>
            </a:r>
            <a:endParaRPr lang="en-US" sz="2800" baseline="-25000" dirty="0"/>
          </a:p>
        </p:txBody>
      </p:sp>
      <p:sp>
        <p:nvSpPr>
          <p:cNvPr id="103427" name="Text Box 1027"/>
          <p:cNvSpPr txBox="1">
            <a:spLocks noChangeArrowheads="1"/>
          </p:cNvSpPr>
          <p:nvPr/>
        </p:nvSpPr>
        <p:spPr bwMode="auto">
          <a:xfrm>
            <a:off x="304800" y="685800"/>
            <a:ext cx="3124200" cy="701675"/>
          </a:xfrm>
          <a:prstGeom prst="rect">
            <a:avLst/>
          </a:prstGeom>
          <a:noFill/>
          <a:ln w="9525">
            <a:noFill/>
            <a:miter lim="800000"/>
            <a:headEnd/>
            <a:tailEnd/>
          </a:ln>
          <a:effectLst/>
        </p:spPr>
        <p:txBody>
          <a:bodyPr>
            <a:spAutoFit/>
          </a:bodyPr>
          <a:lstStyle/>
          <a:p>
            <a:pPr>
              <a:spcBef>
                <a:spcPct val="50000"/>
              </a:spcBef>
            </a:pPr>
            <a:r>
              <a:rPr lang="en-US" sz="2000"/>
              <a:t>For the </a:t>
            </a:r>
            <a:r>
              <a:rPr lang="en-US" sz="2000" u="sng"/>
              <a:t>simple cubic lattice</a:t>
            </a:r>
            <a:r>
              <a:rPr lang="en-US" sz="2000"/>
              <a:t> with a one atom basis:</a:t>
            </a:r>
          </a:p>
        </p:txBody>
      </p:sp>
      <p:graphicFrame>
        <p:nvGraphicFramePr>
          <p:cNvPr id="103435" name="Object 1035"/>
          <p:cNvGraphicFramePr>
            <a:graphicFrameLocks noChangeAspect="1"/>
          </p:cNvGraphicFramePr>
          <p:nvPr/>
        </p:nvGraphicFramePr>
        <p:xfrm>
          <a:off x="3429000" y="685800"/>
          <a:ext cx="5257800" cy="625475"/>
        </p:xfrm>
        <a:graphic>
          <a:graphicData uri="http://schemas.openxmlformats.org/presentationml/2006/ole">
            <mc:AlternateContent xmlns:mc="http://schemas.openxmlformats.org/markup-compatibility/2006">
              <mc:Choice xmlns:v="urn:schemas-microsoft-com:vml" Requires="v">
                <p:oleObj name="Equation" r:id="rId3" imgW="2349360" imgH="279360" progId="Equation.3">
                  <p:embed/>
                </p:oleObj>
              </mc:Choice>
              <mc:Fallback>
                <p:oleObj name="Equation" r:id="rId3" imgW="2349360" imgH="279360" progId="Equation.3">
                  <p:embed/>
                  <p:pic>
                    <p:nvPicPr>
                      <p:cNvPr id="103435"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85800"/>
                        <a:ext cx="5257800" cy="625475"/>
                      </a:xfrm>
                      <a:prstGeom prst="rect">
                        <a:avLst/>
                      </a:prstGeom>
                      <a:solidFill>
                        <a:schemeClr val="bg1"/>
                      </a:solidFill>
                    </p:spPr>
                  </p:pic>
                </p:oleObj>
              </mc:Fallback>
            </mc:AlternateContent>
          </a:graphicData>
        </a:graphic>
      </p:graphicFrame>
      <p:pic>
        <p:nvPicPr>
          <p:cNvPr id="6" name="Picture 5"/>
          <p:cNvPicPr>
            <a:picLocks noChangeAspect="1"/>
          </p:cNvPicPr>
          <p:nvPr/>
        </p:nvPicPr>
        <p:blipFill>
          <a:blip r:embed="rId5"/>
          <a:stretch>
            <a:fillRect/>
          </a:stretch>
        </p:blipFill>
        <p:spPr>
          <a:xfrm>
            <a:off x="1524000" y="3169660"/>
            <a:ext cx="2319539" cy="910974"/>
          </a:xfrm>
          <a:prstGeom prst="rect">
            <a:avLst/>
          </a:prstGeom>
        </p:spPr>
      </p:pic>
      <p:grpSp>
        <p:nvGrpSpPr>
          <p:cNvPr id="2" name="Group 1050"/>
          <p:cNvGrpSpPr>
            <a:grpSpLocks/>
          </p:cNvGrpSpPr>
          <p:nvPr/>
        </p:nvGrpSpPr>
        <p:grpSpPr bwMode="auto">
          <a:xfrm>
            <a:off x="304800" y="1752600"/>
            <a:ext cx="8458200" cy="773113"/>
            <a:chOff x="192" y="1104"/>
            <a:chExt cx="5328" cy="487"/>
          </a:xfrm>
        </p:grpSpPr>
        <p:sp>
          <p:nvSpPr>
            <p:cNvPr id="103433" name="Text Box 1033"/>
            <p:cNvSpPr txBox="1">
              <a:spLocks noChangeArrowheads="1"/>
            </p:cNvSpPr>
            <p:nvPr/>
          </p:nvSpPr>
          <p:spPr bwMode="auto">
            <a:xfrm>
              <a:off x="192" y="1104"/>
              <a:ext cx="5328" cy="442"/>
            </a:xfrm>
            <a:prstGeom prst="rect">
              <a:avLst/>
            </a:prstGeom>
            <a:noFill/>
            <a:ln w="9525">
              <a:noFill/>
              <a:miter lim="800000"/>
              <a:headEnd/>
              <a:tailEnd/>
            </a:ln>
            <a:effectLst/>
          </p:spPr>
          <p:txBody>
            <a:bodyPr>
              <a:spAutoFit/>
            </a:bodyPr>
            <a:lstStyle/>
            <a:p>
              <a:pPr>
                <a:spcBef>
                  <a:spcPct val="50000"/>
                </a:spcBef>
              </a:pPr>
              <a:r>
                <a:rPr lang="en-US" sz="2000" dirty="0"/>
                <a:t>So the x-ray intensity is nonzero for all values of (</a:t>
              </a:r>
              <a:r>
                <a:rPr lang="en-US" sz="2000" dirty="0" err="1"/>
                <a:t>hkl</a:t>
              </a:r>
              <a:r>
                <a:rPr lang="en-US" sz="2000" dirty="0"/>
                <a:t>), subject to the Bragg condition, which can be expressed                            .</a:t>
              </a:r>
            </a:p>
          </p:txBody>
        </p:sp>
        <p:graphicFrame>
          <p:nvGraphicFramePr>
            <p:cNvPr id="103438" name="Object 1038"/>
            <p:cNvGraphicFramePr>
              <a:graphicFrameLocks noChangeAspect="1"/>
            </p:cNvGraphicFramePr>
            <p:nvPr/>
          </p:nvGraphicFramePr>
          <p:xfrm>
            <a:off x="2544" y="1344"/>
            <a:ext cx="960" cy="247"/>
          </p:xfrm>
          <a:graphic>
            <a:graphicData uri="http://schemas.openxmlformats.org/presentationml/2006/ole">
              <mc:AlternateContent xmlns:mc="http://schemas.openxmlformats.org/markup-compatibility/2006">
                <mc:Choice xmlns:v="urn:schemas-microsoft-com:vml" Requires="v">
                  <p:oleObj name="Equation" r:id="rId6" imgW="888840" imgH="228600" progId="Equation.3">
                    <p:embed/>
                  </p:oleObj>
                </mc:Choice>
                <mc:Fallback>
                  <p:oleObj name="Equation" r:id="rId6" imgW="888840" imgH="228600" progId="Equation.3">
                    <p:embed/>
                    <p:pic>
                      <p:nvPicPr>
                        <p:cNvPr id="103438" name="Object 10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 y="1344"/>
                          <a:ext cx="960" cy="247"/>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52311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435"/>
                                        </p:tgtEl>
                                        <p:attrNameLst>
                                          <p:attrName>style.visibility</p:attrName>
                                        </p:attrNameLst>
                                      </p:cBhvr>
                                      <p:to>
                                        <p:strVal val="visible"/>
                                      </p:to>
                                    </p:set>
                                    <p:anim calcmode="lin" valueType="num">
                                      <p:cBhvr additive="base">
                                        <p:cTn id="7" dur="500" fill="hold"/>
                                        <p:tgtEl>
                                          <p:spTgt spid="103435"/>
                                        </p:tgtEl>
                                        <p:attrNameLst>
                                          <p:attrName>ppt_x</p:attrName>
                                        </p:attrNameLst>
                                      </p:cBhvr>
                                      <p:tavLst>
                                        <p:tav tm="0">
                                          <p:val>
                                            <p:strVal val="1+#ppt_w/2"/>
                                          </p:val>
                                        </p:tav>
                                        <p:tav tm="100000">
                                          <p:val>
                                            <p:strVal val="#ppt_x"/>
                                          </p:val>
                                        </p:tav>
                                      </p:tavLst>
                                    </p:anim>
                                    <p:anim calcmode="lin" valueType="num">
                                      <p:cBhvr additive="base">
                                        <p:cTn id="8" dur="500" fill="hold"/>
                                        <p:tgtEl>
                                          <p:spTgt spid="1034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0"/>
            <a:ext cx="7772400" cy="533400"/>
          </a:xfrm>
        </p:spPr>
        <p:txBody>
          <a:bodyPr/>
          <a:lstStyle/>
          <a:p>
            <a:r>
              <a:rPr lang="en-US" sz="2800" dirty="0"/>
              <a:t>How Do We Determine The Lattice Constant?</a:t>
            </a:r>
            <a:endParaRPr lang="en-US" sz="2800" baseline="-25000" dirty="0"/>
          </a:p>
        </p:txBody>
      </p:sp>
      <p:sp>
        <p:nvSpPr>
          <p:cNvPr id="103427" name="Text Box 1027"/>
          <p:cNvSpPr txBox="1">
            <a:spLocks noChangeArrowheads="1"/>
          </p:cNvSpPr>
          <p:nvPr/>
        </p:nvSpPr>
        <p:spPr bwMode="auto">
          <a:xfrm>
            <a:off x="304800" y="685800"/>
            <a:ext cx="3124200" cy="701675"/>
          </a:xfrm>
          <a:prstGeom prst="rect">
            <a:avLst/>
          </a:prstGeom>
          <a:noFill/>
          <a:ln w="9525">
            <a:noFill/>
            <a:miter lim="800000"/>
            <a:headEnd/>
            <a:tailEnd/>
          </a:ln>
          <a:effectLst/>
        </p:spPr>
        <p:txBody>
          <a:bodyPr>
            <a:spAutoFit/>
          </a:bodyPr>
          <a:lstStyle/>
          <a:p>
            <a:pPr>
              <a:spcBef>
                <a:spcPct val="50000"/>
              </a:spcBef>
            </a:pPr>
            <a:r>
              <a:rPr lang="en-US" sz="2000"/>
              <a:t>For the </a:t>
            </a:r>
            <a:r>
              <a:rPr lang="en-US" sz="2000" u="sng"/>
              <a:t>simple cubic lattice</a:t>
            </a:r>
            <a:r>
              <a:rPr lang="en-US" sz="2000"/>
              <a:t> with a one atom basis:</a:t>
            </a:r>
          </a:p>
        </p:txBody>
      </p:sp>
      <p:graphicFrame>
        <p:nvGraphicFramePr>
          <p:cNvPr id="103435" name="Object 1035"/>
          <p:cNvGraphicFramePr>
            <a:graphicFrameLocks noChangeAspect="1"/>
          </p:cNvGraphicFramePr>
          <p:nvPr/>
        </p:nvGraphicFramePr>
        <p:xfrm>
          <a:off x="3429000" y="685800"/>
          <a:ext cx="5257800" cy="625475"/>
        </p:xfrm>
        <a:graphic>
          <a:graphicData uri="http://schemas.openxmlformats.org/presentationml/2006/ole">
            <mc:AlternateContent xmlns:mc="http://schemas.openxmlformats.org/markup-compatibility/2006">
              <mc:Choice xmlns:v="urn:schemas-microsoft-com:vml" Requires="v">
                <p:oleObj name="Equation" r:id="rId3" imgW="2349360" imgH="279360" progId="Equation.3">
                  <p:embed/>
                </p:oleObj>
              </mc:Choice>
              <mc:Fallback>
                <p:oleObj name="Equation" r:id="rId3" imgW="2349360" imgH="279360" progId="Equation.3">
                  <p:embed/>
                  <p:pic>
                    <p:nvPicPr>
                      <p:cNvPr id="103435"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85800"/>
                        <a:ext cx="5257800" cy="625475"/>
                      </a:xfrm>
                      <a:prstGeom prst="rect">
                        <a:avLst/>
                      </a:prstGeom>
                      <a:solidFill>
                        <a:schemeClr val="bg1"/>
                      </a:solidFill>
                    </p:spPr>
                  </p:pic>
                </p:oleObj>
              </mc:Fallback>
            </mc:AlternateContent>
          </a:graphicData>
        </a:graphic>
      </p:graphicFrame>
      <p:pic>
        <p:nvPicPr>
          <p:cNvPr id="6" name="Picture 5"/>
          <p:cNvPicPr>
            <a:picLocks noChangeAspect="1"/>
          </p:cNvPicPr>
          <p:nvPr/>
        </p:nvPicPr>
        <p:blipFill>
          <a:blip r:embed="rId5"/>
          <a:stretch>
            <a:fillRect/>
          </a:stretch>
        </p:blipFill>
        <p:spPr>
          <a:xfrm>
            <a:off x="1524000" y="3169660"/>
            <a:ext cx="2319539" cy="910974"/>
          </a:xfrm>
          <a:prstGeom prst="rect">
            <a:avLst/>
          </a:prstGeom>
        </p:spPr>
      </p:pic>
      <p:grpSp>
        <p:nvGrpSpPr>
          <p:cNvPr id="2" name="Group 1050"/>
          <p:cNvGrpSpPr>
            <a:grpSpLocks/>
          </p:cNvGrpSpPr>
          <p:nvPr/>
        </p:nvGrpSpPr>
        <p:grpSpPr bwMode="auto">
          <a:xfrm>
            <a:off x="304800" y="1752600"/>
            <a:ext cx="8458200" cy="773113"/>
            <a:chOff x="192" y="1104"/>
            <a:chExt cx="5328" cy="487"/>
          </a:xfrm>
        </p:grpSpPr>
        <p:sp>
          <p:nvSpPr>
            <p:cNvPr id="103433" name="Text Box 1033"/>
            <p:cNvSpPr txBox="1">
              <a:spLocks noChangeArrowheads="1"/>
            </p:cNvSpPr>
            <p:nvPr/>
          </p:nvSpPr>
          <p:spPr bwMode="auto">
            <a:xfrm>
              <a:off x="192" y="1104"/>
              <a:ext cx="5328" cy="442"/>
            </a:xfrm>
            <a:prstGeom prst="rect">
              <a:avLst/>
            </a:prstGeom>
            <a:noFill/>
            <a:ln w="9525">
              <a:noFill/>
              <a:miter lim="800000"/>
              <a:headEnd/>
              <a:tailEnd/>
            </a:ln>
            <a:effectLst/>
          </p:spPr>
          <p:txBody>
            <a:bodyPr>
              <a:spAutoFit/>
            </a:bodyPr>
            <a:lstStyle/>
            <a:p>
              <a:pPr>
                <a:spcBef>
                  <a:spcPct val="50000"/>
                </a:spcBef>
              </a:pPr>
              <a:r>
                <a:rPr lang="en-US" sz="2000" dirty="0"/>
                <a:t>So the x-ray intensity is nonzero for all values of (</a:t>
              </a:r>
              <a:r>
                <a:rPr lang="en-US" sz="2000" dirty="0" err="1"/>
                <a:t>hkl</a:t>
              </a:r>
              <a:r>
                <a:rPr lang="en-US" sz="2000" dirty="0"/>
                <a:t>), subject to the Bragg condition, which can be expressed                            .</a:t>
              </a:r>
            </a:p>
          </p:txBody>
        </p:sp>
        <p:graphicFrame>
          <p:nvGraphicFramePr>
            <p:cNvPr id="103438" name="Object 1038"/>
            <p:cNvGraphicFramePr>
              <a:graphicFrameLocks noChangeAspect="1"/>
            </p:cNvGraphicFramePr>
            <p:nvPr/>
          </p:nvGraphicFramePr>
          <p:xfrm>
            <a:off x="2544" y="1344"/>
            <a:ext cx="960" cy="247"/>
          </p:xfrm>
          <a:graphic>
            <a:graphicData uri="http://schemas.openxmlformats.org/presentationml/2006/ole">
              <mc:AlternateContent xmlns:mc="http://schemas.openxmlformats.org/markup-compatibility/2006">
                <mc:Choice xmlns:v="urn:schemas-microsoft-com:vml" Requires="v">
                  <p:oleObj name="Equation" r:id="rId6" imgW="888840" imgH="228600" progId="Equation.3">
                    <p:embed/>
                  </p:oleObj>
                </mc:Choice>
                <mc:Fallback>
                  <p:oleObj name="Equation" r:id="rId6" imgW="888840" imgH="228600" progId="Equation.3">
                    <p:embed/>
                    <p:pic>
                      <p:nvPicPr>
                        <p:cNvPr id="103438" name="Object 10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4" y="1344"/>
                          <a:ext cx="960" cy="247"/>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grpSp>
        <p:nvGrpSpPr>
          <p:cNvPr id="3" name="Group 1051"/>
          <p:cNvGrpSpPr>
            <a:grpSpLocks/>
          </p:cNvGrpSpPr>
          <p:nvPr/>
        </p:nvGrpSpPr>
        <p:grpSpPr bwMode="auto">
          <a:xfrm>
            <a:off x="304800" y="2667000"/>
            <a:ext cx="7086600" cy="860425"/>
            <a:chOff x="192" y="1680"/>
            <a:chExt cx="3840" cy="542"/>
          </a:xfrm>
        </p:grpSpPr>
        <p:graphicFrame>
          <p:nvGraphicFramePr>
            <p:cNvPr id="103439" name="Object 1039"/>
            <p:cNvGraphicFramePr>
              <a:graphicFrameLocks noChangeAspect="1"/>
            </p:cNvGraphicFramePr>
            <p:nvPr/>
          </p:nvGraphicFramePr>
          <p:xfrm>
            <a:off x="2544" y="1680"/>
            <a:ext cx="1488" cy="506"/>
          </p:xfrm>
          <a:graphic>
            <a:graphicData uri="http://schemas.openxmlformats.org/presentationml/2006/ole">
              <mc:AlternateContent xmlns:mc="http://schemas.openxmlformats.org/markup-compatibility/2006">
                <mc:Choice xmlns:v="urn:schemas-microsoft-com:vml" Requires="v">
                  <p:oleObj name="Equation" r:id="rId8" imgW="1346040" imgH="457200" progId="Equation.3">
                    <p:embed/>
                  </p:oleObj>
                </mc:Choice>
                <mc:Fallback>
                  <p:oleObj name="Equation" r:id="rId8" imgW="1346040" imgH="457200" progId="Equation.3">
                    <p:embed/>
                    <p:pic>
                      <p:nvPicPr>
                        <p:cNvPr id="103439" name="Object 10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 y="1680"/>
                          <a:ext cx="1488" cy="50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3440" name="Text Box 1040"/>
            <p:cNvSpPr txBox="1">
              <a:spLocks noChangeArrowheads="1"/>
            </p:cNvSpPr>
            <p:nvPr/>
          </p:nvSpPr>
          <p:spPr bwMode="auto">
            <a:xfrm>
              <a:off x="192" y="1776"/>
              <a:ext cx="2304" cy="446"/>
            </a:xfrm>
            <a:prstGeom prst="rect">
              <a:avLst/>
            </a:prstGeom>
            <a:noFill/>
            <a:ln w="9525">
              <a:noFill/>
              <a:miter lim="800000"/>
              <a:headEnd/>
              <a:tailEnd/>
            </a:ln>
            <a:effectLst/>
          </p:spPr>
          <p:txBody>
            <a:bodyPr>
              <a:spAutoFit/>
            </a:bodyPr>
            <a:lstStyle/>
            <a:p>
              <a:pPr>
                <a:spcBef>
                  <a:spcPct val="50000"/>
                </a:spcBef>
              </a:pPr>
              <a:r>
                <a:rPr lang="en-US" sz="2000" dirty="0"/>
                <a:t>We know for cubic lattices (a=b=c):</a:t>
              </a:r>
            </a:p>
          </p:txBody>
        </p:sp>
      </p:grpSp>
    </p:spTree>
    <p:extLst>
      <p:ext uri="{BB962C8B-B14F-4D97-AF65-F5344CB8AC3E}">
        <p14:creationId xmlns:p14="http://schemas.microsoft.com/office/powerpoint/2010/main" val="38406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0"/>
            <a:ext cx="7772400" cy="533400"/>
          </a:xfrm>
        </p:spPr>
        <p:txBody>
          <a:bodyPr/>
          <a:lstStyle/>
          <a:p>
            <a:r>
              <a:rPr lang="en-US" sz="2800" dirty="0"/>
              <a:t>How Do We Determine The Lattice Constant?</a:t>
            </a:r>
            <a:endParaRPr lang="en-US" sz="2800" baseline="-25000" dirty="0"/>
          </a:p>
        </p:txBody>
      </p:sp>
      <p:sp>
        <p:nvSpPr>
          <p:cNvPr id="103427" name="Text Box 1027"/>
          <p:cNvSpPr txBox="1">
            <a:spLocks noChangeArrowheads="1"/>
          </p:cNvSpPr>
          <p:nvPr/>
        </p:nvSpPr>
        <p:spPr bwMode="auto">
          <a:xfrm>
            <a:off x="304800" y="685800"/>
            <a:ext cx="3124200" cy="701675"/>
          </a:xfrm>
          <a:prstGeom prst="rect">
            <a:avLst/>
          </a:prstGeom>
          <a:noFill/>
          <a:ln w="9525">
            <a:noFill/>
            <a:miter lim="800000"/>
            <a:headEnd/>
            <a:tailEnd/>
          </a:ln>
          <a:effectLst/>
        </p:spPr>
        <p:txBody>
          <a:bodyPr>
            <a:spAutoFit/>
          </a:bodyPr>
          <a:lstStyle/>
          <a:p>
            <a:pPr>
              <a:spcBef>
                <a:spcPct val="50000"/>
              </a:spcBef>
            </a:pPr>
            <a:r>
              <a:rPr lang="en-US" sz="2000"/>
              <a:t>For the </a:t>
            </a:r>
            <a:r>
              <a:rPr lang="en-US" sz="2000" u="sng"/>
              <a:t>simple cubic lattice</a:t>
            </a:r>
            <a:r>
              <a:rPr lang="en-US" sz="2000"/>
              <a:t> with a one atom basis:</a:t>
            </a:r>
          </a:p>
        </p:txBody>
      </p:sp>
      <p:graphicFrame>
        <p:nvGraphicFramePr>
          <p:cNvPr id="103435" name="Object 1035"/>
          <p:cNvGraphicFramePr>
            <a:graphicFrameLocks noChangeAspect="1"/>
          </p:cNvGraphicFramePr>
          <p:nvPr/>
        </p:nvGraphicFramePr>
        <p:xfrm>
          <a:off x="3429000" y="685800"/>
          <a:ext cx="5257800" cy="625475"/>
        </p:xfrm>
        <a:graphic>
          <a:graphicData uri="http://schemas.openxmlformats.org/presentationml/2006/ole">
            <mc:AlternateContent xmlns:mc="http://schemas.openxmlformats.org/markup-compatibility/2006">
              <mc:Choice xmlns:v="urn:schemas-microsoft-com:vml" Requires="v">
                <p:oleObj name="Equation" r:id="rId3" imgW="2349360" imgH="279360" progId="Equation.3">
                  <p:embed/>
                </p:oleObj>
              </mc:Choice>
              <mc:Fallback>
                <p:oleObj name="Equation" r:id="rId3" imgW="2349360" imgH="279360" progId="Equation.3">
                  <p:embed/>
                  <p:pic>
                    <p:nvPicPr>
                      <p:cNvPr id="103435"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85800"/>
                        <a:ext cx="5257800" cy="625475"/>
                      </a:xfrm>
                      <a:prstGeom prst="rect">
                        <a:avLst/>
                      </a:prstGeom>
                      <a:solidFill>
                        <a:schemeClr val="bg1"/>
                      </a:solidFill>
                    </p:spPr>
                  </p:pic>
                </p:oleObj>
              </mc:Fallback>
            </mc:AlternateContent>
          </a:graphicData>
        </a:graphic>
      </p:graphicFrame>
      <p:grpSp>
        <p:nvGrpSpPr>
          <p:cNvPr id="4" name="Group 1052"/>
          <p:cNvGrpSpPr>
            <a:grpSpLocks/>
          </p:cNvGrpSpPr>
          <p:nvPr/>
        </p:nvGrpSpPr>
        <p:grpSpPr bwMode="auto">
          <a:xfrm>
            <a:off x="381000" y="3809999"/>
            <a:ext cx="7205663" cy="796925"/>
            <a:chOff x="240" y="2400"/>
            <a:chExt cx="4539" cy="502"/>
          </a:xfrm>
        </p:grpSpPr>
        <p:sp>
          <p:nvSpPr>
            <p:cNvPr id="103441" name="Text Box 1041"/>
            <p:cNvSpPr txBox="1">
              <a:spLocks noChangeArrowheads="1"/>
            </p:cNvSpPr>
            <p:nvPr/>
          </p:nvSpPr>
          <p:spPr bwMode="auto">
            <a:xfrm>
              <a:off x="240" y="2532"/>
              <a:ext cx="2592" cy="252"/>
            </a:xfrm>
            <a:prstGeom prst="rect">
              <a:avLst/>
            </a:prstGeom>
            <a:noFill/>
            <a:ln w="9525">
              <a:noFill/>
              <a:miter lim="800000"/>
              <a:headEnd/>
              <a:tailEnd/>
            </a:ln>
            <a:effectLst/>
          </p:spPr>
          <p:txBody>
            <a:bodyPr>
              <a:spAutoFit/>
            </a:bodyPr>
            <a:lstStyle/>
            <a:p>
              <a:pPr algn="ctr">
                <a:spcBef>
                  <a:spcPct val="50000"/>
                </a:spcBef>
              </a:pPr>
              <a:r>
                <a:rPr lang="en-US" sz="2000" dirty="0"/>
                <a:t>Substituting and squaring both sides:</a:t>
              </a:r>
            </a:p>
          </p:txBody>
        </p:sp>
        <p:graphicFrame>
          <p:nvGraphicFramePr>
            <p:cNvPr id="103442" name="Object 1042"/>
            <p:cNvGraphicFramePr>
              <a:graphicFrameLocks noChangeAspect="1"/>
            </p:cNvGraphicFramePr>
            <p:nvPr/>
          </p:nvGraphicFramePr>
          <p:xfrm>
            <a:off x="2880" y="2400"/>
            <a:ext cx="1899" cy="502"/>
          </p:xfrm>
          <a:graphic>
            <a:graphicData uri="http://schemas.openxmlformats.org/presentationml/2006/ole">
              <mc:AlternateContent xmlns:mc="http://schemas.openxmlformats.org/markup-compatibility/2006">
                <mc:Choice xmlns:v="urn:schemas-microsoft-com:vml" Requires="v">
                  <p:oleObj name="Equation" r:id="rId5" imgW="1587240" imgH="419040" progId="Equation.3">
                    <p:embed/>
                  </p:oleObj>
                </mc:Choice>
                <mc:Fallback>
                  <p:oleObj name="Equation" r:id="rId5" imgW="1587240" imgH="419040" progId="Equation.3">
                    <p:embed/>
                    <p:pic>
                      <p:nvPicPr>
                        <p:cNvPr id="103442"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400"/>
                          <a:ext cx="1899" cy="502"/>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pic>
        <p:nvPicPr>
          <p:cNvPr id="6" name="Picture 5"/>
          <p:cNvPicPr>
            <a:picLocks noChangeAspect="1"/>
          </p:cNvPicPr>
          <p:nvPr/>
        </p:nvPicPr>
        <p:blipFill>
          <a:blip r:embed="rId7"/>
          <a:stretch>
            <a:fillRect/>
          </a:stretch>
        </p:blipFill>
        <p:spPr>
          <a:xfrm>
            <a:off x="1524000" y="3169660"/>
            <a:ext cx="2319539" cy="910974"/>
          </a:xfrm>
          <a:prstGeom prst="rect">
            <a:avLst/>
          </a:prstGeom>
        </p:spPr>
      </p:pic>
      <p:grpSp>
        <p:nvGrpSpPr>
          <p:cNvPr id="2" name="Group 1050"/>
          <p:cNvGrpSpPr>
            <a:grpSpLocks/>
          </p:cNvGrpSpPr>
          <p:nvPr/>
        </p:nvGrpSpPr>
        <p:grpSpPr bwMode="auto">
          <a:xfrm>
            <a:off x="304800" y="1752600"/>
            <a:ext cx="8458200" cy="773113"/>
            <a:chOff x="192" y="1104"/>
            <a:chExt cx="5328" cy="487"/>
          </a:xfrm>
        </p:grpSpPr>
        <p:sp>
          <p:nvSpPr>
            <p:cNvPr id="103433" name="Text Box 1033"/>
            <p:cNvSpPr txBox="1">
              <a:spLocks noChangeArrowheads="1"/>
            </p:cNvSpPr>
            <p:nvPr/>
          </p:nvSpPr>
          <p:spPr bwMode="auto">
            <a:xfrm>
              <a:off x="192" y="1104"/>
              <a:ext cx="5328" cy="442"/>
            </a:xfrm>
            <a:prstGeom prst="rect">
              <a:avLst/>
            </a:prstGeom>
            <a:noFill/>
            <a:ln w="9525">
              <a:noFill/>
              <a:miter lim="800000"/>
              <a:headEnd/>
              <a:tailEnd/>
            </a:ln>
            <a:effectLst/>
          </p:spPr>
          <p:txBody>
            <a:bodyPr>
              <a:spAutoFit/>
            </a:bodyPr>
            <a:lstStyle/>
            <a:p>
              <a:pPr>
                <a:spcBef>
                  <a:spcPct val="50000"/>
                </a:spcBef>
              </a:pPr>
              <a:r>
                <a:rPr lang="en-US" sz="2000" dirty="0"/>
                <a:t>So the x-ray intensity is nonzero for all values of (</a:t>
              </a:r>
              <a:r>
                <a:rPr lang="en-US" sz="2000" dirty="0" err="1"/>
                <a:t>hkl</a:t>
              </a:r>
              <a:r>
                <a:rPr lang="en-US" sz="2000" dirty="0"/>
                <a:t>), subject to the Bragg condition, which can be expressed                            .</a:t>
              </a:r>
            </a:p>
          </p:txBody>
        </p:sp>
        <p:graphicFrame>
          <p:nvGraphicFramePr>
            <p:cNvPr id="103438" name="Object 1038"/>
            <p:cNvGraphicFramePr>
              <a:graphicFrameLocks noChangeAspect="1"/>
            </p:cNvGraphicFramePr>
            <p:nvPr/>
          </p:nvGraphicFramePr>
          <p:xfrm>
            <a:off x="2544" y="1344"/>
            <a:ext cx="960" cy="247"/>
          </p:xfrm>
          <a:graphic>
            <a:graphicData uri="http://schemas.openxmlformats.org/presentationml/2006/ole">
              <mc:AlternateContent xmlns:mc="http://schemas.openxmlformats.org/markup-compatibility/2006">
                <mc:Choice xmlns:v="urn:schemas-microsoft-com:vml" Requires="v">
                  <p:oleObj name="Equation" r:id="rId8" imgW="888840" imgH="228600" progId="Equation.3">
                    <p:embed/>
                  </p:oleObj>
                </mc:Choice>
                <mc:Fallback>
                  <p:oleObj name="Equation" r:id="rId8" imgW="888840" imgH="228600" progId="Equation.3">
                    <p:embed/>
                    <p:pic>
                      <p:nvPicPr>
                        <p:cNvPr id="103438" name="Object 10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 y="1344"/>
                          <a:ext cx="960" cy="247"/>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grpSp>
        <p:nvGrpSpPr>
          <p:cNvPr id="3" name="Group 1051"/>
          <p:cNvGrpSpPr>
            <a:grpSpLocks/>
          </p:cNvGrpSpPr>
          <p:nvPr/>
        </p:nvGrpSpPr>
        <p:grpSpPr bwMode="auto">
          <a:xfrm>
            <a:off x="304800" y="2667000"/>
            <a:ext cx="7086600" cy="860425"/>
            <a:chOff x="192" y="1680"/>
            <a:chExt cx="3840" cy="542"/>
          </a:xfrm>
        </p:grpSpPr>
        <p:graphicFrame>
          <p:nvGraphicFramePr>
            <p:cNvPr id="103439" name="Object 1039"/>
            <p:cNvGraphicFramePr>
              <a:graphicFrameLocks noChangeAspect="1"/>
            </p:cNvGraphicFramePr>
            <p:nvPr/>
          </p:nvGraphicFramePr>
          <p:xfrm>
            <a:off x="2544" y="1680"/>
            <a:ext cx="1488" cy="506"/>
          </p:xfrm>
          <a:graphic>
            <a:graphicData uri="http://schemas.openxmlformats.org/presentationml/2006/ole">
              <mc:AlternateContent xmlns:mc="http://schemas.openxmlformats.org/markup-compatibility/2006">
                <mc:Choice xmlns:v="urn:schemas-microsoft-com:vml" Requires="v">
                  <p:oleObj name="Equation" r:id="rId10" imgW="1346040" imgH="457200" progId="Equation.3">
                    <p:embed/>
                  </p:oleObj>
                </mc:Choice>
                <mc:Fallback>
                  <p:oleObj name="Equation" r:id="rId10" imgW="1346040" imgH="457200" progId="Equation.3">
                    <p:embed/>
                    <p:pic>
                      <p:nvPicPr>
                        <p:cNvPr id="103439" name="Object 10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 y="1680"/>
                          <a:ext cx="1488" cy="50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3440" name="Text Box 1040"/>
            <p:cNvSpPr txBox="1">
              <a:spLocks noChangeArrowheads="1"/>
            </p:cNvSpPr>
            <p:nvPr/>
          </p:nvSpPr>
          <p:spPr bwMode="auto">
            <a:xfrm>
              <a:off x="192" y="1776"/>
              <a:ext cx="2304" cy="446"/>
            </a:xfrm>
            <a:prstGeom prst="rect">
              <a:avLst/>
            </a:prstGeom>
            <a:noFill/>
            <a:ln w="9525">
              <a:noFill/>
              <a:miter lim="800000"/>
              <a:headEnd/>
              <a:tailEnd/>
            </a:ln>
            <a:effectLst/>
          </p:spPr>
          <p:txBody>
            <a:bodyPr>
              <a:spAutoFit/>
            </a:bodyPr>
            <a:lstStyle/>
            <a:p>
              <a:pPr>
                <a:spcBef>
                  <a:spcPct val="50000"/>
                </a:spcBef>
              </a:pPr>
              <a:r>
                <a:rPr lang="en-US" sz="2000" dirty="0"/>
                <a:t>We know for cubic lattices (a=b=c):</a:t>
              </a:r>
            </a:p>
          </p:txBody>
        </p:sp>
      </p:grpSp>
    </p:spTree>
    <p:extLst>
      <p:ext uri="{BB962C8B-B14F-4D97-AF65-F5344CB8AC3E}">
        <p14:creationId xmlns:p14="http://schemas.microsoft.com/office/powerpoint/2010/main" val="195163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04800"/>
            <a:ext cx="6019800" cy="1143000"/>
          </a:xfrm>
        </p:spPr>
        <p:txBody>
          <a:bodyPr/>
          <a:lstStyle/>
          <a:p>
            <a:r>
              <a:rPr lang="en-US" dirty="0"/>
              <a:t>The Brillouin Zone (BZ)</a:t>
            </a:r>
          </a:p>
        </p:txBody>
      </p:sp>
      <p:sp>
        <p:nvSpPr>
          <p:cNvPr id="3" name="Content Placeholder 2"/>
          <p:cNvSpPr>
            <a:spLocks noGrp="1"/>
          </p:cNvSpPr>
          <p:nvPr>
            <p:ph idx="1"/>
          </p:nvPr>
        </p:nvSpPr>
        <p:spPr>
          <a:xfrm>
            <a:off x="495300" y="3809999"/>
            <a:ext cx="8229600" cy="3124200"/>
          </a:xfrm>
        </p:spPr>
        <p:txBody>
          <a:bodyPr>
            <a:normAutofit fontScale="92500"/>
          </a:bodyPr>
          <a:lstStyle/>
          <a:p>
            <a:r>
              <a:rPr lang="en-US" dirty="0"/>
              <a:t>Is defined as the Wigner-Seitz </a:t>
            </a:r>
            <a:r>
              <a:rPr lang="en-US" b="1" dirty="0"/>
              <a:t>primitive cell in the reciprocal lattice </a:t>
            </a:r>
            <a:r>
              <a:rPr lang="en-US" dirty="0"/>
              <a:t>(smallest unique set of distance/area/volume in reciprocal space)</a:t>
            </a:r>
          </a:p>
          <a:p>
            <a:r>
              <a:rPr lang="en-US" dirty="0"/>
              <a:t>Its construction exhibits all the </a:t>
            </a:r>
            <a:r>
              <a:rPr lang="en-US" dirty="0" err="1"/>
              <a:t>wavevectors</a:t>
            </a:r>
            <a:r>
              <a:rPr lang="en-US" dirty="0"/>
              <a:t> </a:t>
            </a:r>
            <a:r>
              <a:rPr lang="en-US" b="1" dirty="0"/>
              <a:t>k</a:t>
            </a:r>
            <a:r>
              <a:rPr lang="en-US" dirty="0"/>
              <a:t> which can be Bragg-reflected by the crystal</a:t>
            </a:r>
          </a:p>
          <a:p>
            <a:r>
              <a:rPr lang="en-US" dirty="0"/>
              <a:t>Also critical for understanding energy diagrams</a:t>
            </a:r>
          </a:p>
        </p:txBody>
      </p:sp>
      <p:sp>
        <p:nvSpPr>
          <p:cNvPr id="6" name="Oval 11"/>
          <p:cNvSpPr>
            <a:spLocks noChangeArrowheads="1"/>
          </p:cNvSpPr>
          <p:nvPr/>
        </p:nvSpPr>
        <p:spPr bwMode="auto">
          <a:xfrm>
            <a:off x="21336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7" name="Oval 12"/>
          <p:cNvSpPr>
            <a:spLocks noChangeArrowheads="1"/>
          </p:cNvSpPr>
          <p:nvPr/>
        </p:nvSpPr>
        <p:spPr bwMode="auto">
          <a:xfrm>
            <a:off x="31242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8" name="Oval 13"/>
          <p:cNvSpPr>
            <a:spLocks noChangeArrowheads="1"/>
          </p:cNvSpPr>
          <p:nvPr/>
        </p:nvSpPr>
        <p:spPr bwMode="auto">
          <a:xfrm>
            <a:off x="38862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9" name="Oval 14"/>
          <p:cNvSpPr>
            <a:spLocks noChangeArrowheads="1"/>
          </p:cNvSpPr>
          <p:nvPr/>
        </p:nvSpPr>
        <p:spPr bwMode="auto">
          <a:xfrm>
            <a:off x="47244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10" name="Oval 15"/>
          <p:cNvSpPr>
            <a:spLocks noChangeArrowheads="1"/>
          </p:cNvSpPr>
          <p:nvPr/>
        </p:nvSpPr>
        <p:spPr bwMode="auto">
          <a:xfrm>
            <a:off x="54864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11" name="Oval 16"/>
          <p:cNvSpPr>
            <a:spLocks noChangeArrowheads="1"/>
          </p:cNvSpPr>
          <p:nvPr/>
        </p:nvSpPr>
        <p:spPr bwMode="auto">
          <a:xfrm>
            <a:off x="6400800" y="2819400"/>
            <a:ext cx="228600" cy="228600"/>
          </a:xfrm>
          <a:prstGeom prst="ellipse">
            <a:avLst/>
          </a:prstGeom>
          <a:solidFill>
            <a:srgbClr val="33CC33"/>
          </a:solidFill>
          <a:ln w="9525">
            <a:solidFill>
              <a:schemeClr val="tx1"/>
            </a:solidFill>
            <a:round/>
            <a:headEnd/>
            <a:tailEnd/>
          </a:ln>
          <a:effectLst/>
        </p:spPr>
        <p:txBody>
          <a:bodyPr wrap="none" anchor="ctr"/>
          <a:lstStyle/>
          <a:p>
            <a:endParaRPr lang="en-US"/>
          </a:p>
        </p:txBody>
      </p:sp>
      <p:sp>
        <p:nvSpPr>
          <p:cNvPr id="12" name="Text Box 27"/>
          <p:cNvSpPr txBox="1">
            <a:spLocks noChangeArrowheads="1"/>
          </p:cNvSpPr>
          <p:nvPr/>
        </p:nvSpPr>
        <p:spPr bwMode="auto">
          <a:xfrm>
            <a:off x="152400" y="2057400"/>
            <a:ext cx="2708275" cy="457200"/>
          </a:xfrm>
          <a:prstGeom prst="rect">
            <a:avLst/>
          </a:prstGeom>
          <a:noFill/>
          <a:ln w="9525">
            <a:noFill/>
            <a:miter lim="800000"/>
            <a:headEnd/>
            <a:tailEnd/>
          </a:ln>
          <a:effectLst/>
        </p:spPr>
        <p:txBody>
          <a:bodyPr wrap="none">
            <a:spAutoFit/>
          </a:bodyPr>
          <a:lstStyle/>
          <a:p>
            <a:r>
              <a:rPr lang="en-US" sz="2400">
                <a:solidFill>
                  <a:srgbClr val="00CC00"/>
                </a:solidFill>
              </a:rPr>
              <a:t>Reciprocal lattice</a:t>
            </a:r>
          </a:p>
        </p:txBody>
      </p:sp>
      <p:sp>
        <p:nvSpPr>
          <p:cNvPr id="13" name="Line 28"/>
          <p:cNvSpPr>
            <a:spLocks noChangeShapeType="1"/>
          </p:cNvSpPr>
          <p:nvPr/>
        </p:nvSpPr>
        <p:spPr bwMode="auto">
          <a:xfrm>
            <a:off x="1905000" y="2971800"/>
            <a:ext cx="5181600" cy="0"/>
          </a:xfrm>
          <a:prstGeom prst="line">
            <a:avLst/>
          </a:prstGeom>
          <a:noFill/>
          <a:ln w="9525">
            <a:solidFill>
              <a:schemeClr val="tx1"/>
            </a:solidFill>
            <a:round/>
            <a:headEnd/>
            <a:tailEnd type="triangle" w="med" len="med"/>
          </a:ln>
          <a:effectLst/>
        </p:spPr>
        <p:txBody>
          <a:bodyPr/>
          <a:lstStyle/>
          <a:p>
            <a:endParaRPr lang="en-US"/>
          </a:p>
        </p:txBody>
      </p:sp>
      <p:sp>
        <p:nvSpPr>
          <p:cNvPr id="14" name="Text Box 29"/>
          <p:cNvSpPr txBox="1">
            <a:spLocks noChangeArrowheads="1"/>
          </p:cNvSpPr>
          <p:nvPr/>
        </p:nvSpPr>
        <p:spPr bwMode="auto">
          <a:xfrm>
            <a:off x="7162800" y="2743200"/>
            <a:ext cx="382588" cy="519113"/>
          </a:xfrm>
          <a:prstGeom prst="rect">
            <a:avLst/>
          </a:prstGeom>
          <a:noFill/>
          <a:ln w="9525">
            <a:noFill/>
            <a:miter lim="800000"/>
            <a:headEnd/>
            <a:tailEnd/>
          </a:ln>
          <a:effectLst/>
        </p:spPr>
        <p:txBody>
          <a:bodyPr wrap="none">
            <a:spAutoFit/>
          </a:bodyPr>
          <a:lstStyle/>
          <a:p>
            <a:r>
              <a:rPr lang="en-US" i="1"/>
              <a:t>k</a:t>
            </a:r>
          </a:p>
        </p:txBody>
      </p:sp>
      <p:sp>
        <p:nvSpPr>
          <p:cNvPr id="15" name="Line 30"/>
          <p:cNvSpPr>
            <a:spLocks noChangeShapeType="1"/>
          </p:cNvSpPr>
          <p:nvPr/>
        </p:nvSpPr>
        <p:spPr bwMode="auto">
          <a:xfrm>
            <a:off x="4419600" y="1981200"/>
            <a:ext cx="0" cy="1676400"/>
          </a:xfrm>
          <a:prstGeom prst="line">
            <a:avLst/>
          </a:prstGeom>
          <a:noFill/>
          <a:ln w="9525">
            <a:solidFill>
              <a:schemeClr val="tx1"/>
            </a:solidFill>
            <a:prstDash val="dash"/>
            <a:round/>
            <a:headEnd/>
            <a:tailEnd/>
          </a:ln>
          <a:effectLst/>
        </p:spPr>
        <p:txBody>
          <a:bodyPr/>
          <a:lstStyle/>
          <a:p>
            <a:endParaRPr lang="en-US"/>
          </a:p>
        </p:txBody>
      </p:sp>
      <p:sp>
        <p:nvSpPr>
          <p:cNvPr id="16" name="Line 31"/>
          <p:cNvSpPr>
            <a:spLocks noChangeShapeType="1"/>
          </p:cNvSpPr>
          <p:nvPr/>
        </p:nvSpPr>
        <p:spPr bwMode="auto">
          <a:xfrm>
            <a:off x="5181600" y="1981200"/>
            <a:ext cx="0" cy="1676400"/>
          </a:xfrm>
          <a:prstGeom prst="line">
            <a:avLst/>
          </a:prstGeom>
          <a:noFill/>
          <a:ln w="9525">
            <a:solidFill>
              <a:schemeClr val="tx1"/>
            </a:solidFill>
            <a:prstDash val="dash"/>
            <a:round/>
            <a:headEnd/>
            <a:tailEnd/>
          </a:ln>
          <a:effectLst/>
        </p:spPr>
        <p:txBody>
          <a:bodyPr/>
          <a:lstStyle/>
          <a:p>
            <a:endParaRPr lang="en-US"/>
          </a:p>
        </p:txBody>
      </p:sp>
      <p:sp>
        <p:nvSpPr>
          <p:cNvPr id="17" name="Text Box 32"/>
          <p:cNvSpPr txBox="1">
            <a:spLocks noChangeArrowheads="1"/>
          </p:cNvSpPr>
          <p:nvPr/>
        </p:nvSpPr>
        <p:spPr bwMode="auto">
          <a:xfrm>
            <a:off x="4648200" y="3124200"/>
            <a:ext cx="354013" cy="457200"/>
          </a:xfrm>
          <a:prstGeom prst="rect">
            <a:avLst/>
          </a:prstGeom>
          <a:noFill/>
          <a:ln w="9525">
            <a:noFill/>
            <a:miter lim="800000"/>
            <a:headEnd/>
            <a:tailEnd/>
          </a:ln>
          <a:effectLst/>
        </p:spPr>
        <p:txBody>
          <a:bodyPr wrap="none">
            <a:spAutoFit/>
          </a:bodyPr>
          <a:lstStyle/>
          <a:p>
            <a:r>
              <a:rPr lang="en-US" sz="2400" b="0"/>
              <a:t>0</a:t>
            </a:r>
          </a:p>
        </p:txBody>
      </p:sp>
      <p:sp>
        <p:nvSpPr>
          <p:cNvPr id="18" name="Text Box 33"/>
          <p:cNvSpPr txBox="1">
            <a:spLocks noChangeArrowheads="1"/>
          </p:cNvSpPr>
          <p:nvPr/>
        </p:nvSpPr>
        <p:spPr bwMode="auto">
          <a:xfrm>
            <a:off x="5334000" y="3124200"/>
            <a:ext cx="774700" cy="457200"/>
          </a:xfrm>
          <a:prstGeom prst="rect">
            <a:avLst/>
          </a:prstGeom>
          <a:noFill/>
          <a:ln w="9525">
            <a:noFill/>
            <a:miter lim="800000"/>
            <a:headEnd/>
            <a:tailEnd/>
          </a:ln>
          <a:effectLst/>
        </p:spPr>
        <p:txBody>
          <a:bodyPr wrap="none">
            <a:spAutoFit/>
          </a:bodyPr>
          <a:lstStyle/>
          <a:p>
            <a:r>
              <a:rPr lang="en-US" sz="2400" b="0"/>
              <a:t>2</a:t>
            </a:r>
            <a:r>
              <a:rPr lang="en-US" sz="2400" b="0">
                <a:sym typeface="Symbol" pitchFamily="18" charset="2"/>
              </a:rPr>
              <a:t>/a</a:t>
            </a:r>
          </a:p>
        </p:txBody>
      </p:sp>
      <p:sp>
        <p:nvSpPr>
          <p:cNvPr id="19" name="Text Box 34"/>
          <p:cNvSpPr txBox="1">
            <a:spLocks noChangeArrowheads="1"/>
          </p:cNvSpPr>
          <p:nvPr/>
        </p:nvSpPr>
        <p:spPr bwMode="auto">
          <a:xfrm>
            <a:off x="6172200" y="3048000"/>
            <a:ext cx="774700" cy="457200"/>
          </a:xfrm>
          <a:prstGeom prst="rect">
            <a:avLst/>
          </a:prstGeom>
          <a:noFill/>
          <a:ln w="9525">
            <a:noFill/>
            <a:miter lim="800000"/>
            <a:headEnd/>
            <a:tailEnd/>
          </a:ln>
          <a:effectLst/>
        </p:spPr>
        <p:txBody>
          <a:bodyPr wrap="none">
            <a:spAutoFit/>
          </a:bodyPr>
          <a:lstStyle/>
          <a:p>
            <a:r>
              <a:rPr lang="en-US" sz="2400" b="0"/>
              <a:t>4</a:t>
            </a:r>
            <a:r>
              <a:rPr lang="en-US" sz="2400" b="0">
                <a:sym typeface="Symbol" pitchFamily="18" charset="2"/>
              </a:rPr>
              <a:t>/a</a:t>
            </a:r>
          </a:p>
        </p:txBody>
      </p:sp>
      <p:sp>
        <p:nvSpPr>
          <p:cNvPr id="20" name="Text Box 35"/>
          <p:cNvSpPr txBox="1">
            <a:spLocks noChangeArrowheads="1"/>
          </p:cNvSpPr>
          <p:nvPr/>
        </p:nvSpPr>
        <p:spPr bwMode="auto">
          <a:xfrm>
            <a:off x="3581400" y="3124200"/>
            <a:ext cx="876300" cy="457200"/>
          </a:xfrm>
          <a:prstGeom prst="rect">
            <a:avLst/>
          </a:prstGeom>
          <a:noFill/>
          <a:ln w="9525">
            <a:noFill/>
            <a:miter lim="800000"/>
            <a:headEnd/>
            <a:tailEnd/>
          </a:ln>
          <a:effectLst/>
        </p:spPr>
        <p:txBody>
          <a:bodyPr wrap="none">
            <a:spAutoFit/>
          </a:bodyPr>
          <a:lstStyle/>
          <a:p>
            <a:r>
              <a:rPr lang="en-US" sz="2400" b="0"/>
              <a:t>-2</a:t>
            </a:r>
            <a:r>
              <a:rPr lang="en-US" sz="2400" b="0">
                <a:sym typeface="Symbol" pitchFamily="18" charset="2"/>
              </a:rPr>
              <a:t>/a</a:t>
            </a:r>
          </a:p>
        </p:txBody>
      </p:sp>
      <p:sp>
        <p:nvSpPr>
          <p:cNvPr id="21" name="Text Box 36"/>
          <p:cNvSpPr txBox="1">
            <a:spLocks noChangeArrowheads="1"/>
          </p:cNvSpPr>
          <p:nvPr/>
        </p:nvSpPr>
        <p:spPr bwMode="auto">
          <a:xfrm>
            <a:off x="2667000" y="3124200"/>
            <a:ext cx="876300" cy="457200"/>
          </a:xfrm>
          <a:prstGeom prst="rect">
            <a:avLst/>
          </a:prstGeom>
          <a:noFill/>
          <a:ln w="9525">
            <a:noFill/>
            <a:miter lim="800000"/>
            <a:headEnd/>
            <a:tailEnd/>
          </a:ln>
          <a:effectLst/>
        </p:spPr>
        <p:txBody>
          <a:bodyPr wrap="none">
            <a:spAutoFit/>
          </a:bodyPr>
          <a:lstStyle/>
          <a:p>
            <a:r>
              <a:rPr lang="en-US" sz="2400" b="0"/>
              <a:t>-4</a:t>
            </a:r>
            <a:r>
              <a:rPr lang="en-US" sz="2400" b="0">
                <a:sym typeface="Symbol" pitchFamily="18" charset="2"/>
              </a:rPr>
              <a:t>/a</a:t>
            </a:r>
          </a:p>
        </p:txBody>
      </p:sp>
      <p:sp>
        <p:nvSpPr>
          <p:cNvPr id="22" name="Text Box 37"/>
          <p:cNvSpPr txBox="1">
            <a:spLocks noChangeArrowheads="1"/>
          </p:cNvSpPr>
          <p:nvPr/>
        </p:nvSpPr>
        <p:spPr bwMode="auto">
          <a:xfrm>
            <a:off x="1752600" y="3124200"/>
            <a:ext cx="876300" cy="457200"/>
          </a:xfrm>
          <a:prstGeom prst="rect">
            <a:avLst/>
          </a:prstGeom>
          <a:noFill/>
          <a:ln w="9525">
            <a:noFill/>
            <a:miter lim="800000"/>
            <a:headEnd/>
            <a:tailEnd/>
          </a:ln>
          <a:effectLst/>
        </p:spPr>
        <p:txBody>
          <a:bodyPr wrap="none">
            <a:spAutoFit/>
          </a:bodyPr>
          <a:lstStyle/>
          <a:p>
            <a:r>
              <a:rPr lang="en-US" sz="2400" b="0"/>
              <a:t>-6</a:t>
            </a:r>
            <a:r>
              <a:rPr lang="en-US" sz="2400" b="0">
                <a:sym typeface="Symbol" pitchFamily="18" charset="2"/>
              </a:rPr>
              <a:t>/a</a:t>
            </a:r>
          </a:p>
        </p:txBody>
      </p:sp>
      <p:sp>
        <p:nvSpPr>
          <p:cNvPr id="23" name="Text Box 40"/>
          <p:cNvSpPr txBox="1">
            <a:spLocks noChangeArrowheads="1"/>
          </p:cNvSpPr>
          <p:nvPr/>
        </p:nvSpPr>
        <p:spPr bwMode="auto">
          <a:xfrm>
            <a:off x="4038600" y="1676400"/>
            <a:ext cx="706438" cy="457200"/>
          </a:xfrm>
          <a:prstGeom prst="rect">
            <a:avLst/>
          </a:prstGeom>
          <a:noFill/>
          <a:ln w="9525">
            <a:noFill/>
            <a:miter lim="800000"/>
            <a:headEnd/>
            <a:tailEnd/>
          </a:ln>
          <a:effectLst/>
        </p:spPr>
        <p:txBody>
          <a:bodyPr wrap="none">
            <a:spAutoFit/>
          </a:bodyPr>
          <a:lstStyle/>
          <a:p>
            <a:r>
              <a:rPr lang="en-US" sz="2400" b="0">
                <a:solidFill>
                  <a:srgbClr val="FF3300"/>
                </a:solidFill>
              </a:rPr>
              <a:t>-</a:t>
            </a:r>
            <a:r>
              <a:rPr lang="en-US" sz="2400" b="0">
                <a:solidFill>
                  <a:srgbClr val="FF3300"/>
                </a:solidFill>
                <a:sym typeface="Symbol" pitchFamily="18" charset="2"/>
              </a:rPr>
              <a:t>/a</a:t>
            </a:r>
          </a:p>
        </p:txBody>
      </p:sp>
      <p:sp>
        <p:nvSpPr>
          <p:cNvPr id="24" name="Text Box 41"/>
          <p:cNvSpPr txBox="1">
            <a:spLocks noChangeArrowheads="1"/>
          </p:cNvSpPr>
          <p:nvPr/>
        </p:nvSpPr>
        <p:spPr bwMode="auto">
          <a:xfrm>
            <a:off x="4876800" y="1676400"/>
            <a:ext cx="604838" cy="457200"/>
          </a:xfrm>
          <a:prstGeom prst="rect">
            <a:avLst/>
          </a:prstGeom>
          <a:noFill/>
          <a:ln w="9525">
            <a:noFill/>
            <a:miter lim="800000"/>
            <a:headEnd/>
            <a:tailEnd/>
          </a:ln>
          <a:effectLst/>
        </p:spPr>
        <p:txBody>
          <a:bodyPr wrap="none">
            <a:spAutoFit/>
          </a:bodyPr>
          <a:lstStyle/>
          <a:p>
            <a:r>
              <a:rPr lang="en-US" sz="2400" b="0">
                <a:solidFill>
                  <a:srgbClr val="FF3300"/>
                </a:solidFill>
                <a:sym typeface="Symbol" pitchFamily="18" charset="2"/>
              </a:rPr>
              <a:t>/a</a:t>
            </a:r>
          </a:p>
        </p:txBody>
      </p:sp>
      <p:sp>
        <p:nvSpPr>
          <p:cNvPr id="25" name="Line 42"/>
          <p:cNvSpPr>
            <a:spLocks noChangeShapeType="1"/>
          </p:cNvSpPr>
          <p:nvPr/>
        </p:nvSpPr>
        <p:spPr bwMode="auto">
          <a:xfrm>
            <a:off x="4419600" y="3581400"/>
            <a:ext cx="762000" cy="0"/>
          </a:xfrm>
          <a:prstGeom prst="line">
            <a:avLst/>
          </a:prstGeom>
          <a:noFill/>
          <a:ln w="9525">
            <a:solidFill>
              <a:srgbClr val="FF3300"/>
            </a:solidFill>
            <a:round/>
            <a:headEnd type="triangle" w="med" len="med"/>
            <a:tailEnd type="triangle" w="med" len="med"/>
          </a:ln>
          <a:effectLst/>
        </p:spPr>
        <p:txBody>
          <a:bodyPr/>
          <a:lstStyle/>
          <a:p>
            <a:endParaRPr lang="en-US"/>
          </a:p>
        </p:txBody>
      </p:sp>
    </p:spTree>
    <p:extLst>
      <p:ext uri="{BB962C8B-B14F-4D97-AF65-F5344CB8AC3E}">
        <p14:creationId xmlns:p14="http://schemas.microsoft.com/office/powerpoint/2010/main" val="192388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0"/>
            <a:ext cx="7772400" cy="533400"/>
          </a:xfrm>
        </p:spPr>
        <p:txBody>
          <a:bodyPr/>
          <a:lstStyle/>
          <a:p>
            <a:r>
              <a:rPr lang="en-US" sz="2800" dirty="0"/>
              <a:t>How Do We Determine The Lattice Constant?</a:t>
            </a:r>
            <a:endParaRPr lang="en-US" sz="2800" baseline="-25000" dirty="0"/>
          </a:p>
        </p:txBody>
      </p:sp>
      <p:sp>
        <p:nvSpPr>
          <p:cNvPr id="103427" name="Text Box 1027"/>
          <p:cNvSpPr txBox="1">
            <a:spLocks noChangeArrowheads="1"/>
          </p:cNvSpPr>
          <p:nvPr/>
        </p:nvSpPr>
        <p:spPr bwMode="auto">
          <a:xfrm>
            <a:off x="304800" y="685800"/>
            <a:ext cx="3124200" cy="701675"/>
          </a:xfrm>
          <a:prstGeom prst="rect">
            <a:avLst/>
          </a:prstGeom>
          <a:noFill/>
          <a:ln w="9525">
            <a:noFill/>
            <a:miter lim="800000"/>
            <a:headEnd/>
            <a:tailEnd/>
          </a:ln>
          <a:effectLst/>
        </p:spPr>
        <p:txBody>
          <a:bodyPr>
            <a:spAutoFit/>
          </a:bodyPr>
          <a:lstStyle/>
          <a:p>
            <a:pPr>
              <a:spcBef>
                <a:spcPct val="50000"/>
              </a:spcBef>
            </a:pPr>
            <a:r>
              <a:rPr lang="en-US" sz="2000"/>
              <a:t>For the </a:t>
            </a:r>
            <a:r>
              <a:rPr lang="en-US" sz="2000" u="sng"/>
              <a:t>simple cubic lattice</a:t>
            </a:r>
            <a:r>
              <a:rPr lang="en-US" sz="2000"/>
              <a:t> with a one atom basis:</a:t>
            </a:r>
          </a:p>
        </p:txBody>
      </p:sp>
      <p:graphicFrame>
        <p:nvGraphicFramePr>
          <p:cNvPr id="103435" name="Object 1035"/>
          <p:cNvGraphicFramePr>
            <a:graphicFrameLocks noChangeAspect="1"/>
          </p:cNvGraphicFramePr>
          <p:nvPr/>
        </p:nvGraphicFramePr>
        <p:xfrm>
          <a:off x="3429000" y="685800"/>
          <a:ext cx="5257800" cy="625475"/>
        </p:xfrm>
        <a:graphic>
          <a:graphicData uri="http://schemas.openxmlformats.org/presentationml/2006/ole">
            <mc:AlternateContent xmlns:mc="http://schemas.openxmlformats.org/markup-compatibility/2006">
              <mc:Choice xmlns:v="urn:schemas-microsoft-com:vml" Requires="v">
                <p:oleObj name="Equation" r:id="rId3" imgW="2349360" imgH="279360" progId="Equation.3">
                  <p:embed/>
                </p:oleObj>
              </mc:Choice>
              <mc:Fallback>
                <p:oleObj name="Equation" r:id="rId3" imgW="2349360" imgH="279360" progId="Equation.3">
                  <p:embed/>
                  <p:pic>
                    <p:nvPicPr>
                      <p:cNvPr id="103435" name="Object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85800"/>
                        <a:ext cx="5257800" cy="625475"/>
                      </a:xfrm>
                      <a:prstGeom prst="rect">
                        <a:avLst/>
                      </a:prstGeom>
                      <a:solidFill>
                        <a:schemeClr val="bg1"/>
                      </a:solidFill>
                    </p:spPr>
                  </p:pic>
                </p:oleObj>
              </mc:Fallback>
            </mc:AlternateContent>
          </a:graphicData>
        </a:graphic>
      </p:graphicFrame>
      <p:grpSp>
        <p:nvGrpSpPr>
          <p:cNvPr id="4" name="Group 1052"/>
          <p:cNvGrpSpPr>
            <a:grpSpLocks/>
          </p:cNvGrpSpPr>
          <p:nvPr/>
        </p:nvGrpSpPr>
        <p:grpSpPr bwMode="auto">
          <a:xfrm>
            <a:off x="381000" y="3809999"/>
            <a:ext cx="7205663" cy="796925"/>
            <a:chOff x="240" y="2400"/>
            <a:chExt cx="4539" cy="502"/>
          </a:xfrm>
        </p:grpSpPr>
        <p:sp>
          <p:nvSpPr>
            <p:cNvPr id="103441" name="Text Box 1041"/>
            <p:cNvSpPr txBox="1">
              <a:spLocks noChangeArrowheads="1"/>
            </p:cNvSpPr>
            <p:nvPr/>
          </p:nvSpPr>
          <p:spPr bwMode="auto">
            <a:xfrm>
              <a:off x="240" y="2532"/>
              <a:ext cx="2592" cy="252"/>
            </a:xfrm>
            <a:prstGeom prst="rect">
              <a:avLst/>
            </a:prstGeom>
            <a:noFill/>
            <a:ln w="9525">
              <a:noFill/>
              <a:miter lim="800000"/>
              <a:headEnd/>
              <a:tailEnd/>
            </a:ln>
            <a:effectLst/>
          </p:spPr>
          <p:txBody>
            <a:bodyPr>
              <a:spAutoFit/>
            </a:bodyPr>
            <a:lstStyle/>
            <a:p>
              <a:pPr algn="ctr">
                <a:spcBef>
                  <a:spcPct val="50000"/>
                </a:spcBef>
              </a:pPr>
              <a:r>
                <a:rPr lang="en-US" sz="2000" dirty="0"/>
                <a:t>Substituting and squaring both sides:</a:t>
              </a:r>
            </a:p>
          </p:txBody>
        </p:sp>
        <p:graphicFrame>
          <p:nvGraphicFramePr>
            <p:cNvPr id="103442" name="Object 1042"/>
            <p:cNvGraphicFramePr>
              <a:graphicFrameLocks noChangeAspect="1"/>
            </p:cNvGraphicFramePr>
            <p:nvPr/>
          </p:nvGraphicFramePr>
          <p:xfrm>
            <a:off x="2880" y="2400"/>
            <a:ext cx="1899" cy="502"/>
          </p:xfrm>
          <a:graphic>
            <a:graphicData uri="http://schemas.openxmlformats.org/presentationml/2006/ole">
              <mc:AlternateContent xmlns:mc="http://schemas.openxmlformats.org/markup-compatibility/2006">
                <mc:Choice xmlns:v="urn:schemas-microsoft-com:vml" Requires="v">
                  <p:oleObj name="Equation" r:id="rId5" imgW="1587240" imgH="419040" progId="Equation.3">
                    <p:embed/>
                  </p:oleObj>
                </mc:Choice>
                <mc:Fallback>
                  <p:oleObj name="Equation" r:id="rId5" imgW="1587240" imgH="419040" progId="Equation.3">
                    <p:embed/>
                    <p:pic>
                      <p:nvPicPr>
                        <p:cNvPr id="103442" name="Object 10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400"/>
                          <a:ext cx="1899" cy="502"/>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sp>
        <p:nvSpPr>
          <p:cNvPr id="103443" name="Text Box 1043"/>
          <p:cNvSpPr txBox="1">
            <a:spLocks noChangeArrowheads="1"/>
          </p:cNvSpPr>
          <p:nvPr/>
        </p:nvSpPr>
        <p:spPr bwMode="auto">
          <a:xfrm>
            <a:off x="381000" y="4991834"/>
            <a:ext cx="3886200" cy="1631216"/>
          </a:xfrm>
          <a:prstGeom prst="rect">
            <a:avLst/>
          </a:prstGeom>
          <a:noFill/>
          <a:ln w="9525">
            <a:noFill/>
            <a:miter lim="800000"/>
            <a:headEnd/>
            <a:tailEnd/>
          </a:ln>
          <a:effectLst/>
        </p:spPr>
        <p:txBody>
          <a:bodyPr wrap="square">
            <a:spAutoFit/>
          </a:bodyPr>
          <a:lstStyle/>
          <a:p>
            <a:pPr>
              <a:spcBef>
                <a:spcPct val="50000"/>
              </a:spcBef>
            </a:pPr>
            <a:r>
              <a:rPr lang="en-US" sz="2000" dirty="0"/>
              <a:t>Thus, if we know the x-ray wavelength and are given (or can measure) the angles at which each diffraction peak occurs, we can determine </a:t>
            </a:r>
            <a:r>
              <a:rPr lang="en-US" sz="2000" i="1" dirty="0"/>
              <a:t>a</a:t>
            </a:r>
            <a:r>
              <a:rPr lang="en-US" sz="2000" dirty="0"/>
              <a:t> for the lattice!  How?</a:t>
            </a:r>
          </a:p>
        </p:txBody>
      </p:sp>
      <p:pic>
        <p:nvPicPr>
          <p:cNvPr id="6" name="Picture 5"/>
          <p:cNvPicPr>
            <a:picLocks noChangeAspect="1"/>
          </p:cNvPicPr>
          <p:nvPr/>
        </p:nvPicPr>
        <p:blipFill>
          <a:blip r:embed="rId7"/>
          <a:stretch>
            <a:fillRect/>
          </a:stretch>
        </p:blipFill>
        <p:spPr>
          <a:xfrm>
            <a:off x="1524000" y="3169660"/>
            <a:ext cx="2319539" cy="910974"/>
          </a:xfrm>
          <a:prstGeom prst="rect">
            <a:avLst/>
          </a:prstGeom>
        </p:spPr>
      </p:pic>
      <p:grpSp>
        <p:nvGrpSpPr>
          <p:cNvPr id="2" name="Group 1050"/>
          <p:cNvGrpSpPr>
            <a:grpSpLocks/>
          </p:cNvGrpSpPr>
          <p:nvPr/>
        </p:nvGrpSpPr>
        <p:grpSpPr bwMode="auto">
          <a:xfrm>
            <a:off x="304800" y="1752600"/>
            <a:ext cx="8458200" cy="773113"/>
            <a:chOff x="192" y="1104"/>
            <a:chExt cx="5328" cy="487"/>
          </a:xfrm>
        </p:grpSpPr>
        <p:sp>
          <p:nvSpPr>
            <p:cNvPr id="103433" name="Text Box 1033"/>
            <p:cNvSpPr txBox="1">
              <a:spLocks noChangeArrowheads="1"/>
            </p:cNvSpPr>
            <p:nvPr/>
          </p:nvSpPr>
          <p:spPr bwMode="auto">
            <a:xfrm>
              <a:off x="192" y="1104"/>
              <a:ext cx="5328" cy="442"/>
            </a:xfrm>
            <a:prstGeom prst="rect">
              <a:avLst/>
            </a:prstGeom>
            <a:noFill/>
            <a:ln w="9525">
              <a:noFill/>
              <a:miter lim="800000"/>
              <a:headEnd/>
              <a:tailEnd/>
            </a:ln>
            <a:effectLst/>
          </p:spPr>
          <p:txBody>
            <a:bodyPr>
              <a:spAutoFit/>
            </a:bodyPr>
            <a:lstStyle/>
            <a:p>
              <a:pPr>
                <a:spcBef>
                  <a:spcPct val="50000"/>
                </a:spcBef>
              </a:pPr>
              <a:r>
                <a:rPr lang="en-US" sz="2000" dirty="0"/>
                <a:t>So the x-ray intensity is nonzero for all values of (</a:t>
              </a:r>
              <a:r>
                <a:rPr lang="en-US" sz="2000" dirty="0" err="1"/>
                <a:t>hkl</a:t>
              </a:r>
              <a:r>
                <a:rPr lang="en-US" sz="2000" dirty="0"/>
                <a:t>), subject to the Bragg condition, which can be expressed                            .</a:t>
              </a:r>
            </a:p>
          </p:txBody>
        </p:sp>
        <p:graphicFrame>
          <p:nvGraphicFramePr>
            <p:cNvPr id="103438" name="Object 1038"/>
            <p:cNvGraphicFramePr>
              <a:graphicFrameLocks noChangeAspect="1"/>
            </p:cNvGraphicFramePr>
            <p:nvPr/>
          </p:nvGraphicFramePr>
          <p:xfrm>
            <a:off x="2544" y="1344"/>
            <a:ext cx="960" cy="247"/>
          </p:xfrm>
          <a:graphic>
            <a:graphicData uri="http://schemas.openxmlformats.org/presentationml/2006/ole">
              <mc:AlternateContent xmlns:mc="http://schemas.openxmlformats.org/markup-compatibility/2006">
                <mc:Choice xmlns:v="urn:schemas-microsoft-com:vml" Requires="v">
                  <p:oleObj name="Equation" r:id="rId8" imgW="888840" imgH="228600" progId="Equation.3">
                    <p:embed/>
                  </p:oleObj>
                </mc:Choice>
                <mc:Fallback>
                  <p:oleObj name="Equation" r:id="rId8" imgW="888840" imgH="228600" progId="Equation.3">
                    <p:embed/>
                    <p:pic>
                      <p:nvPicPr>
                        <p:cNvPr id="103438" name="Object 10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4" y="1344"/>
                          <a:ext cx="960" cy="247"/>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grpSp>
        <p:nvGrpSpPr>
          <p:cNvPr id="3" name="Group 1051"/>
          <p:cNvGrpSpPr>
            <a:grpSpLocks/>
          </p:cNvGrpSpPr>
          <p:nvPr/>
        </p:nvGrpSpPr>
        <p:grpSpPr bwMode="auto">
          <a:xfrm>
            <a:off x="304800" y="2667000"/>
            <a:ext cx="7086600" cy="860425"/>
            <a:chOff x="192" y="1680"/>
            <a:chExt cx="3840" cy="542"/>
          </a:xfrm>
        </p:grpSpPr>
        <p:graphicFrame>
          <p:nvGraphicFramePr>
            <p:cNvPr id="103439" name="Object 1039"/>
            <p:cNvGraphicFramePr>
              <a:graphicFrameLocks noChangeAspect="1"/>
            </p:cNvGraphicFramePr>
            <p:nvPr/>
          </p:nvGraphicFramePr>
          <p:xfrm>
            <a:off x="2544" y="1680"/>
            <a:ext cx="1488" cy="506"/>
          </p:xfrm>
          <a:graphic>
            <a:graphicData uri="http://schemas.openxmlformats.org/presentationml/2006/ole">
              <mc:AlternateContent xmlns:mc="http://schemas.openxmlformats.org/markup-compatibility/2006">
                <mc:Choice xmlns:v="urn:schemas-microsoft-com:vml" Requires="v">
                  <p:oleObj name="Equation" r:id="rId10" imgW="1346040" imgH="457200" progId="Equation.3">
                    <p:embed/>
                  </p:oleObj>
                </mc:Choice>
                <mc:Fallback>
                  <p:oleObj name="Equation" r:id="rId10" imgW="1346040" imgH="457200" progId="Equation.3">
                    <p:embed/>
                    <p:pic>
                      <p:nvPicPr>
                        <p:cNvPr id="103439" name="Object 10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4" y="1680"/>
                          <a:ext cx="1488" cy="50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3440" name="Text Box 1040"/>
            <p:cNvSpPr txBox="1">
              <a:spLocks noChangeArrowheads="1"/>
            </p:cNvSpPr>
            <p:nvPr/>
          </p:nvSpPr>
          <p:spPr bwMode="auto">
            <a:xfrm>
              <a:off x="192" y="1776"/>
              <a:ext cx="2304" cy="446"/>
            </a:xfrm>
            <a:prstGeom prst="rect">
              <a:avLst/>
            </a:prstGeom>
            <a:noFill/>
            <a:ln w="9525">
              <a:noFill/>
              <a:miter lim="800000"/>
              <a:headEnd/>
              <a:tailEnd/>
            </a:ln>
            <a:effectLst/>
          </p:spPr>
          <p:txBody>
            <a:bodyPr>
              <a:spAutoFit/>
            </a:bodyPr>
            <a:lstStyle/>
            <a:p>
              <a:pPr>
                <a:spcBef>
                  <a:spcPct val="50000"/>
                </a:spcBef>
              </a:pPr>
              <a:r>
                <a:rPr lang="en-US" sz="2000" dirty="0"/>
                <a:t>We know for cubic lattices (a=b=c):</a:t>
              </a:r>
            </a:p>
          </p:txBody>
        </p:sp>
      </p:grpSp>
    </p:spTree>
    <p:extLst>
      <p:ext uri="{BB962C8B-B14F-4D97-AF65-F5344CB8AC3E}">
        <p14:creationId xmlns:p14="http://schemas.microsoft.com/office/powerpoint/2010/main" val="122205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26"/>
          <p:cNvSpPr>
            <a:spLocks noGrp="1" noChangeArrowheads="1"/>
          </p:cNvSpPr>
          <p:nvPr>
            <p:ph type="title"/>
          </p:nvPr>
        </p:nvSpPr>
        <p:spPr>
          <a:xfrm>
            <a:off x="685800" y="0"/>
            <a:ext cx="7772400" cy="533400"/>
          </a:xfrm>
        </p:spPr>
        <p:txBody>
          <a:bodyPr/>
          <a:lstStyle/>
          <a:p>
            <a:r>
              <a:rPr lang="en-US" sz="2800" dirty="0"/>
              <a:t>How Do We Determine The Lattice Constant?</a:t>
            </a:r>
            <a:endParaRPr lang="en-US" sz="2800" baseline="-25000" dirty="0"/>
          </a:p>
        </p:txBody>
      </p:sp>
      <p:sp>
        <p:nvSpPr>
          <p:cNvPr id="103427" name="Text Box 1027"/>
          <p:cNvSpPr txBox="1">
            <a:spLocks noChangeArrowheads="1"/>
          </p:cNvSpPr>
          <p:nvPr/>
        </p:nvSpPr>
        <p:spPr bwMode="auto">
          <a:xfrm>
            <a:off x="304800" y="685800"/>
            <a:ext cx="3124200" cy="701675"/>
          </a:xfrm>
          <a:prstGeom prst="rect">
            <a:avLst/>
          </a:prstGeom>
          <a:noFill/>
          <a:ln w="9525">
            <a:noFill/>
            <a:miter lim="800000"/>
            <a:headEnd/>
            <a:tailEnd/>
          </a:ln>
          <a:effectLst/>
        </p:spPr>
        <p:txBody>
          <a:bodyPr>
            <a:spAutoFit/>
          </a:bodyPr>
          <a:lstStyle/>
          <a:p>
            <a:pPr>
              <a:spcBef>
                <a:spcPct val="50000"/>
              </a:spcBef>
            </a:pPr>
            <a:r>
              <a:rPr lang="en-US" sz="2000"/>
              <a:t>For the </a:t>
            </a:r>
            <a:r>
              <a:rPr lang="en-US" sz="2000" u="sng"/>
              <a:t>simple cubic lattice</a:t>
            </a:r>
            <a:r>
              <a:rPr lang="en-US" sz="2000"/>
              <a:t> with a one atom basis:</a:t>
            </a:r>
          </a:p>
        </p:txBody>
      </p:sp>
      <p:graphicFrame>
        <p:nvGraphicFramePr>
          <p:cNvPr id="103435" name="Object 1035"/>
          <p:cNvGraphicFramePr>
            <a:graphicFrameLocks noChangeAspect="1"/>
          </p:cNvGraphicFramePr>
          <p:nvPr/>
        </p:nvGraphicFramePr>
        <p:xfrm>
          <a:off x="3429000" y="685800"/>
          <a:ext cx="5257800" cy="625475"/>
        </p:xfrm>
        <a:graphic>
          <a:graphicData uri="http://schemas.openxmlformats.org/presentationml/2006/ole">
            <mc:AlternateContent xmlns:mc="http://schemas.openxmlformats.org/markup-compatibility/2006">
              <mc:Choice xmlns:v="urn:schemas-microsoft-com:vml" Requires="v">
                <p:oleObj name="Equation" r:id="rId3" imgW="2349360" imgH="279360" progId="Equation.3">
                  <p:embed/>
                </p:oleObj>
              </mc:Choice>
              <mc:Fallback>
                <p:oleObj name="Equation" r:id="rId3" imgW="234936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685800"/>
                        <a:ext cx="5257800" cy="625475"/>
                      </a:xfrm>
                      <a:prstGeom prst="rect">
                        <a:avLst/>
                      </a:prstGeom>
                      <a:solidFill>
                        <a:schemeClr val="bg1"/>
                      </a:solidFill>
                    </p:spPr>
                  </p:pic>
                </p:oleObj>
              </mc:Fallback>
            </mc:AlternateContent>
          </a:graphicData>
        </a:graphic>
      </p:graphicFrame>
      <p:grpSp>
        <p:nvGrpSpPr>
          <p:cNvPr id="4" name="Group 1052"/>
          <p:cNvGrpSpPr>
            <a:grpSpLocks/>
          </p:cNvGrpSpPr>
          <p:nvPr/>
        </p:nvGrpSpPr>
        <p:grpSpPr bwMode="auto">
          <a:xfrm>
            <a:off x="381000" y="3809999"/>
            <a:ext cx="7205663" cy="796925"/>
            <a:chOff x="240" y="2400"/>
            <a:chExt cx="4539" cy="502"/>
          </a:xfrm>
        </p:grpSpPr>
        <p:sp>
          <p:nvSpPr>
            <p:cNvPr id="103441" name="Text Box 1041"/>
            <p:cNvSpPr txBox="1">
              <a:spLocks noChangeArrowheads="1"/>
            </p:cNvSpPr>
            <p:nvPr/>
          </p:nvSpPr>
          <p:spPr bwMode="auto">
            <a:xfrm>
              <a:off x="240" y="2532"/>
              <a:ext cx="2592" cy="252"/>
            </a:xfrm>
            <a:prstGeom prst="rect">
              <a:avLst/>
            </a:prstGeom>
            <a:noFill/>
            <a:ln w="9525">
              <a:noFill/>
              <a:miter lim="800000"/>
              <a:headEnd/>
              <a:tailEnd/>
            </a:ln>
            <a:effectLst/>
          </p:spPr>
          <p:txBody>
            <a:bodyPr>
              <a:spAutoFit/>
            </a:bodyPr>
            <a:lstStyle/>
            <a:p>
              <a:pPr algn="ctr">
                <a:spcBef>
                  <a:spcPct val="50000"/>
                </a:spcBef>
              </a:pPr>
              <a:r>
                <a:rPr lang="en-US" sz="2000" dirty="0"/>
                <a:t>Substituting and squaring both sides:</a:t>
              </a:r>
            </a:p>
          </p:txBody>
        </p:sp>
        <p:graphicFrame>
          <p:nvGraphicFramePr>
            <p:cNvPr id="103442" name="Object 1042"/>
            <p:cNvGraphicFramePr>
              <a:graphicFrameLocks noChangeAspect="1"/>
            </p:cNvGraphicFramePr>
            <p:nvPr/>
          </p:nvGraphicFramePr>
          <p:xfrm>
            <a:off x="2880" y="2400"/>
            <a:ext cx="1899" cy="502"/>
          </p:xfrm>
          <a:graphic>
            <a:graphicData uri="http://schemas.openxmlformats.org/presentationml/2006/ole">
              <mc:AlternateContent xmlns:mc="http://schemas.openxmlformats.org/markup-compatibility/2006">
                <mc:Choice xmlns:v="urn:schemas-microsoft-com:vml" Requires="v">
                  <p:oleObj name="Equation" r:id="rId5" imgW="1587240" imgH="419040" progId="Equation.3">
                    <p:embed/>
                  </p:oleObj>
                </mc:Choice>
                <mc:Fallback>
                  <p:oleObj name="Equation" r:id="rId5" imgW="1587240" imgH="419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 y="2400"/>
                          <a:ext cx="1899" cy="502"/>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sp>
        <p:nvSpPr>
          <p:cNvPr id="103443" name="Text Box 1043"/>
          <p:cNvSpPr txBox="1">
            <a:spLocks noChangeArrowheads="1"/>
          </p:cNvSpPr>
          <p:nvPr/>
        </p:nvSpPr>
        <p:spPr bwMode="auto">
          <a:xfrm>
            <a:off x="381000" y="4991834"/>
            <a:ext cx="3886200" cy="1631216"/>
          </a:xfrm>
          <a:prstGeom prst="rect">
            <a:avLst/>
          </a:prstGeom>
          <a:noFill/>
          <a:ln w="9525">
            <a:noFill/>
            <a:miter lim="800000"/>
            <a:headEnd/>
            <a:tailEnd/>
          </a:ln>
          <a:effectLst/>
        </p:spPr>
        <p:txBody>
          <a:bodyPr wrap="square">
            <a:spAutoFit/>
          </a:bodyPr>
          <a:lstStyle/>
          <a:p>
            <a:pPr>
              <a:spcBef>
                <a:spcPct val="50000"/>
              </a:spcBef>
            </a:pPr>
            <a:r>
              <a:rPr lang="en-US" sz="2000" dirty="0"/>
              <a:t>Thus, if we know the x-ray wavelength and are given (or can measure) the angles at which each diffraction peak occurs, we can determine </a:t>
            </a:r>
            <a:r>
              <a:rPr lang="en-US" sz="2000" i="1" dirty="0"/>
              <a:t>a</a:t>
            </a:r>
            <a:r>
              <a:rPr lang="en-US" sz="2000" dirty="0"/>
              <a:t> for the lattice!  How?</a:t>
            </a:r>
          </a:p>
        </p:txBody>
      </p:sp>
      <p:grpSp>
        <p:nvGrpSpPr>
          <p:cNvPr id="5" name="Group 1049"/>
          <p:cNvGrpSpPr>
            <a:grpSpLocks/>
          </p:cNvGrpSpPr>
          <p:nvPr/>
        </p:nvGrpSpPr>
        <p:grpSpPr bwMode="auto">
          <a:xfrm>
            <a:off x="4648200" y="5022850"/>
            <a:ext cx="2971800" cy="1758950"/>
            <a:chOff x="2928" y="3072"/>
            <a:chExt cx="1872" cy="1108"/>
          </a:xfrm>
        </p:grpSpPr>
        <p:sp>
          <p:nvSpPr>
            <p:cNvPr id="103444" name="Line 1044"/>
            <p:cNvSpPr>
              <a:spLocks noChangeShapeType="1"/>
            </p:cNvSpPr>
            <p:nvPr/>
          </p:nvSpPr>
          <p:spPr bwMode="auto">
            <a:xfrm>
              <a:off x="3456" y="3072"/>
              <a:ext cx="0" cy="864"/>
            </a:xfrm>
            <a:prstGeom prst="line">
              <a:avLst/>
            </a:prstGeom>
            <a:noFill/>
            <a:ln w="9525">
              <a:solidFill>
                <a:srgbClr val="7030A0"/>
              </a:solidFill>
              <a:round/>
              <a:headEnd type="triangle" w="med" len="med"/>
              <a:tailEnd/>
            </a:ln>
            <a:effectLst/>
          </p:spPr>
          <p:txBody>
            <a:bodyPr/>
            <a:lstStyle/>
            <a:p>
              <a:endParaRPr lang="en-US"/>
            </a:p>
          </p:txBody>
        </p:sp>
        <p:sp>
          <p:nvSpPr>
            <p:cNvPr id="103445" name="Line 1045"/>
            <p:cNvSpPr>
              <a:spLocks noChangeShapeType="1"/>
            </p:cNvSpPr>
            <p:nvPr/>
          </p:nvSpPr>
          <p:spPr bwMode="auto">
            <a:xfrm>
              <a:off x="3456" y="3936"/>
              <a:ext cx="1344" cy="0"/>
            </a:xfrm>
            <a:prstGeom prst="line">
              <a:avLst/>
            </a:prstGeom>
            <a:noFill/>
            <a:ln w="9525">
              <a:solidFill>
                <a:srgbClr val="7030A0"/>
              </a:solidFill>
              <a:round/>
              <a:headEnd/>
              <a:tailEnd type="triangle" w="med" len="med"/>
            </a:ln>
            <a:effectLst/>
          </p:spPr>
          <p:txBody>
            <a:bodyPr/>
            <a:lstStyle/>
            <a:p>
              <a:endParaRPr lang="en-US"/>
            </a:p>
          </p:txBody>
        </p:sp>
        <p:graphicFrame>
          <p:nvGraphicFramePr>
            <p:cNvPr id="103446" name="Object 1046"/>
            <p:cNvGraphicFramePr>
              <a:graphicFrameLocks noChangeAspect="1"/>
            </p:cNvGraphicFramePr>
            <p:nvPr/>
          </p:nvGraphicFramePr>
          <p:xfrm>
            <a:off x="2928" y="3360"/>
            <a:ext cx="432" cy="216"/>
          </p:xfrm>
          <a:graphic>
            <a:graphicData uri="http://schemas.openxmlformats.org/presentationml/2006/ole">
              <mc:AlternateContent xmlns:mc="http://schemas.openxmlformats.org/markup-compatibility/2006">
                <mc:Choice xmlns:v="urn:schemas-microsoft-com:vml" Requires="v">
                  <p:oleObj name="Equation" r:id="rId7" imgW="406080" imgH="203040" progId="Equation.3">
                    <p:embed/>
                  </p:oleObj>
                </mc:Choice>
                <mc:Fallback>
                  <p:oleObj name="Equation" r:id="rId7" imgW="4060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8" y="3360"/>
                          <a:ext cx="432" cy="21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3447" name="Object 1047"/>
            <p:cNvGraphicFramePr>
              <a:graphicFrameLocks noChangeAspect="1"/>
            </p:cNvGraphicFramePr>
            <p:nvPr/>
          </p:nvGraphicFramePr>
          <p:xfrm>
            <a:off x="3840" y="3977"/>
            <a:ext cx="707" cy="203"/>
          </p:xfrm>
          <a:graphic>
            <a:graphicData uri="http://schemas.openxmlformats.org/presentationml/2006/ole">
              <mc:AlternateContent xmlns:mc="http://schemas.openxmlformats.org/markup-compatibility/2006">
                <mc:Choice xmlns:v="urn:schemas-microsoft-com:vml" Requires="v">
                  <p:oleObj name="Equation" r:id="rId9" imgW="711000" imgH="203040" progId="Equation.3">
                    <p:embed/>
                  </p:oleObj>
                </mc:Choice>
                <mc:Fallback>
                  <p:oleObj name="Equation" r:id="rId9" imgW="7110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 y="3977"/>
                          <a:ext cx="707" cy="203"/>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3448" name="Line 1048"/>
            <p:cNvSpPr>
              <a:spLocks noChangeShapeType="1"/>
            </p:cNvSpPr>
            <p:nvPr/>
          </p:nvSpPr>
          <p:spPr bwMode="auto">
            <a:xfrm flipV="1">
              <a:off x="3696" y="3072"/>
              <a:ext cx="624" cy="624"/>
            </a:xfrm>
            <a:prstGeom prst="line">
              <a:avLst/>
            </a:prstGeom>
            <a:noFill/>
            <a:ln w="9525">
              <a:solidFill>
                <a:srgbClr val="7030A0"/>
              </a:solidFill>
              <a:round/>
              <a:headEnd/>
              <a:tailEnd/>
            </a:ln>
            <a:effectLst/>
          </p:spPr>
          <p:txBody>
            <a:bodyPr/>
            <a:lstStyle/>
            <a:p>
              <a:endParaRPr lang="en-US"/>
            </a:p>
          </p:txBody>
        </p:sp>
      </p:grpSp>
      <p:pic>
        <p:nvPicPr>
          <p:cNvPr id="6" name="Picture 5"/>
          <p:cNvPicPr>
            <a:picLocks noChangeAspect="1"/>
          </p:cNvPicPr>
          <p:nvPr/>
        </p:nvPicPr>
        <p:blipFill>
          <a:blip r:embed="rId11"/>
          <a:stretch>
            <a:fillRect/>
          </a:stretch>
        </p:blipFill>
        <p:spPr>
          <a:xfrm>
            <a:off x="1524000" y="3169660"/>
            <a:ext cx="2319539" cy="910974"/>
          </a:xfrm>
          <a:prstGeom prst="rect">
            <a:avLst/>
          </a:prstGeom>
        </p:spPr>
      </p:pic>
      <p:grpSp>
        <p:nvGrpSpPr>
          <p:cNvPr id="2" name="Group 1050"/>
          <p:cNvGrpSpPr>
            <a:grpSpLocks/>
          </p:cNvGrpSpPr>
          <p:nvPr/>
        </p:nvGrpSpPr>
        <p:grpSpPr bwMode="auto">
          <a:xfrm>
            <a:off x="304800" y="1752600"/>
            <a:ext cx="8458200" cy="773113"/>
            <a:chOff x="192" y="1104"/>
            <a:chExt cx="5328" cy="487"/>
          </a:xfrm>
        </p:grpSpPr>
        <p:sp>
          <p:nvSpPr>
            <p:cNvPr id="103433" name="Text Box 1033"/>
            <p:cNvSpPr txBox="1">
              <a:spLocks noChangeArrowheads="1"/>
            </p:cNvSpPr>
            <p:nvPr/>
          </p:nvSpPr>
          <p:spPr bwMode="auto">
            <a:xfrm>
              <a:off x="192" y="1104"/>
              <a:ext cx="5328" cy="442"/>
            </a:xfrm>
            <a:prstGeom prst="rect">
              <a:avLst/>
            </a:prstGeom>
            <a:noFill/>
            <a:ln w="9525">
              <a:noFill/>
              <a:miter lim="800000"/>
              <a:headEnd/>
              <a:tailEnd/>
            </a:ln>
            <a:effectLst/>
          </p:spPr>
          <p:txBody>
            <a:bodyPr>
              <a:spAutoFit/>
            </a:bodyPr>
            <a:lstStyle/>
            <a:p>
              <a:pPr>
                <a:spcBef>
                  <a:spcPct val="50000"/>
                </a:spcBef>
              </a:pPr>
              <a:r>
                <a:rPr lang="en-US" sz="2000" dirty="0"/>
                <a:t>So the x-ray intensity is nonzero for all values of (</a:t>
              </a:r>
              <a:r>
                <a:rPr lang="en-US" sz="2000" dirty="0" err="1"/>
                <a:t>hkl</a:t>
              </a:r>
              <a:r>
                <a:rPr lang="en-US" sz="2000" dirty="0"/>
                <a:t>), subject to the Bragg condition, which can be expressed                            .</a:t>
              </a:r>
            </a:p>
          </p:txBody>
        </p:sp>
        <p:graphicFrame>
          <p:nvGraphicFramePr>
            <p:cNvPr id="103438" name="Object 1038"/>
            <p:cNvGraphicFramePr>
              <a:graphicFrameLocks noChangeAspect="1"/>
            </p:cNvGraphicFramePr>
            <p:nvPr/>
          </p:nvGraphicFramePr>
          <p:xfrm>
            <a:off x="2544" y="1344"/>
            <a:ext cx="960" cy="247"/>
          </p:xfrm>
          <a:graphic>
            <a:graphicData uri="http://schemas.openxmlformats.org/presentationml/2006/ole">
              <mc:AlternateContent xmlns:mc="http://schemas.openxmlformats.org/markup-compatibility/2006">
                <mc:Choice xmlns:v="urn:schemas-microsoft-com:vml" Requires="v">
                  <p:oleObj name="Equation" r:id="rId12" imgW="888840" imgH="228600" progId="Equation.3">
                    <p:embed/>
                  </p:oleObj>
                </mc:Choice>
                <mc:Fallback>
                  <p:oleObj name="Equation" r:id="rId12" imgW="88884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44" y="1344"/>
                          <a:ext cx="960" cy="247"/>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pSp>
      <p:grpSp>
        <p:nvGrpSpPr>
          <p:cNvPr id="3" name="Group 1051"/>
          <p:cNvGrpSpPr>
            <a:grpSpLocks/>
          </p:cNvGrpSpPr>
          <p:nvPr/>
        </p:nvGrpSpPr>
        <p:grpSpPr bwMode="auto">
          <a:xfrm>
            <a:off x="304800" y="2667000"/>
            <a:ext cx="7086600" cy="860425"/>
            <a:chOff x="192" y="1680"/>
            <a:chExt cx="3840" cy="542"/>
          </a:xfrm>
        </p:grpSpPr>
        <p:graphicFrame>
          <p:nvGraphicFramePr>
            <p:cNvPr id="103439" name="Object 1039"/>
            <p:cNvGraphicFramePr>
              <a:graphicFrameLocks noChangeAspect="1"/>
            </p:cNvGraphicFramePr>
            <p:nvPr/>
          </p:nvGraphicFramePr>
          <p:xfrm>
            <a:off x="2544" y="1680"/>
            <a:ext cx="1488" cy="506"/>
          </p:xfrm>
          <a:graphic>
            <a:graphicData uri="http://schemas.openxmlformats.org/presentationml/2006/ole">
              <mc:AlternateContent xmlns:mc="http://schemas.openxmlformats.org/markup-compatibility/2006">
                <mc:Choice xmlns:v="urn:schemas-microsoft-com:vml" Requires="v">
                  <p:oleObj name="Equation" r:id="rId14" imgW="1346040" imgH="457200" progId="Equation.3">
                    <p:embed/>
                  </p:oleObj>
                </mc:Choice>
                <mc:Fallback>
                  <p:oleObj name="Equation" r:id="rId14" imgW="1346040" imgH="457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44" y="1680"/>
                          <a:ext cx="1488" cy="50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3440" name="Text Box 1040"/>
            <p:cNvSpPr txBox="1">
              <a:spLocks noChangeArrowheads="1"/>
            </p:cNvSpPr>
            <p:nvPr/>
          </p:nvSpPr>
          <p:spPr bwMode="auto">
            <a:xfrm>
              <a:off x="192" y="1776"/>
              <a:ext cx="2304" cy="446"/>
            </a:xfrm>
            <a:prstGeom prst="rect">
              <a:avLst/>
            </a:prstGeom>
            <a:noFill/>
            <a:ln w="9525">
              <a:noFill/>
              <a:miter lim="800000"/>
              <a:headEnd/>
              <a:tailEnd/>
            </a:ln>
            <a:effectLst/>
          </p:spPr>
          <p:txBody>
            <a:bodyPr>
              <a:spAutoFit/>
            </a:bodyPr>
            <a:lstStyle/>
            <a:p>
              <a:pPr>
                <a:spcBef>
                  <a:spcPct val="50000"/>
                </a:spcBef>
              </a:pPr>
              <a:r>
                <a:rPr lang="en-US" sz="2000" dirty="0"/>
                <a:t>We know for cubic lattices (a=b=c):</a:t>
              </a:r>
            </a:p>
          </p:txBody>
        </p:sp>
      </p:grpSp>
      <p:sp>
        <p:nvSpPr>
          <p:cNvPr id="7" name="Rectangle 6">
            <a:extLst>
              <a:ext uri="{FF2B5EF4-FFF2-40B4-BE49-F238E27FC236}">
                <a16:creationId xmlns:a16="http://schemas.microsoft.com/office/drawing/2014/main" id="{D8F131F1-96FB-47F5-8431-350A74693DE4}"/>
              </a:ext>
            </a:extLst>
          </p:cNvPr>
          <p:cNvSpPr/>
          <p:nvPr/>
        </p:nvSpPr>
        <p:spPr>
          <a:xfrm>
            <a:off x="5867400" y="58674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84B4547-F456-424A-959F-985E95649B25}"/>
              </a:ext>
            </a:extLst>
          </p:cNvPr>
          <p:cNvSpPr/>
          <p:nvPr/>
        </p:nvSpPr>
        <p:spPr>
          <a:xfrm>
            <a:off x="6431281" y="54864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2A945-704F-4067-929B-936FE55D6A39}"/>
              </a:ext>
            </a:extLst>
          </p:cNvPr>
          <p:cNvSpPr/>
          <p:nvPr/>
        </p:nvSpPr>
        <p:spPr>
          <a:xfrm>
            <a:off x="6736081" y="50292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36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3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3443"/>
                                        </p:tgtEl>
                                        <p:attrNameLst>
                                          <p:attrName>style.visibility</p:attrName>
                                        </p:attrNameLst>
                                      </p:cBhvr>
                                      <p:to>
                                        <p:strVal val="visible"/>
                                      </p:to>
                                    </p:set>
                                  </p:childTnLst>
                                </p:cTn>
                              </p:par>
                              <p:par>
                                <p:cTn id="17" presetID="9"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3" grpId="0" autoUpdateAnimBg="0"/>
      <p:bldP spid="7"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1F347-830D-461F-B0FC-8BBE9E343563}"/>
              </a:ext>
            </a:extLst>
          </p:cNvPr>
          <p:cNvSpPr txBox="1"/>
          <p:nvPr/>
        </p:nvSpPr>
        <p:spPr>
          <a:xfrm>
            <a:off x="190500" y="3426292"/>
            <a:ext cx="2743200" cy="1938992"/>
          </a:xfrm>
          <a:prstGeom prst="rect">
            <a:avLst/>
          </a:prstGeom>
          <a:noFill/>
        </p:spPr>
        <p:txBody>
          <a:bodyPr wrap="square" rtlCol="0">
            <a:spAutoFit/>
          </a:bodyPr>
          <a:lstStyle/>
          <a:p>
            <a:pPr algn="ctr"/>
            <a:r>
              <a:rPr lang="en-US" sz="4000" dirty="0">
                <a:solidFill>
                  <a:srgbClr val="FF0000"/>
                </a:solidFill>
              </a:rPr>
              <a:t>Can you think of an example?</a:t>
            </a:r>
          </a:p>
        </p:txBody>
      </p:sp>
      <p:sp>
        <p:nvSpPr>
          <p:cNvPr id="285698" name="Rectangle 2"/>
          <p:cNvSpPr>
            <a:spLocks noGrp="1" noChangeArrowheads="1"/>
          </p:cNvSpPr>
          <p:nvPr>
            <p:ph type="title"/>
          </p:nvPr>
        </p:nvSpPr>
        <p:spPr>
          <a:xfrm>
            <a:off x="0" y="0"/>
            <a:ext cx="9144000" cy="914400"/>
          </a:xfrm>
        </p:spPr>
        <p:txBody>
          <a:bodyPr>
            <a:normAutofit/>
          </a:bodyPr>
          <a:lstStyle/>
          <a:p>
            <a:r>
              <a:rPr lang="en-US" sz="3600" b="1" dirty="0">
                <a:solidFill>
                  <a:schemeClr val="accent2"/>
                </a:solidFill>
                <a:latin typeface="Book Antiqua" pitchFamily="18" charset="0"/>
              </a:rPr>
              <a:t>Missing Spots in the Diffraction Pattern</a:t>
            </a:r>
          </a:p>
        </p:txBody>
      </p:sp>
      <p:sp>
        <p:nvSpPr>
          <p:cNvPr id="285699" name="Rectangle 3"/>
          <p:cNvSpPr>
            <a:spLocks noGrp="1" noChangeArrowheads="1"/>
          </p:cNvSpPr>
          <p:nvPr>
            <p:ph type="body" idx="1"/>
          </p:nvPr>
        </p:nvSpPr>
        <p:spPr>
          <a:xfrm>
            <a:off x="3276600" y="1143000"/>
            <a:ext cx="5638800" cy="4824412"/>
          </a:xfrm>
        </p:spPr>
        <p:txBody>
          <a:bodyPr>
            <a:noAutofit/>
          </a:bodyPr>
          <a:lstStyle/>
          <a:p>
            <a:pPr algn="just">
              <a:lnSpc>
                <a:spcPct val="80000"/>
              </a:lnSpc>
              <a:buNone/>
            </a:pPr>
            <a:r>
              <a:rPr lang="en-US" dirty="0"/>
              <a:t>In some lattices, the arrangement and spacing of planes produces diffractions from planes that are always exactly 180</a:t>
            </a:r>
            <a:r>
              <a:rPr lang="en-US" dirty="0">
                <a:cs typeface="Arial" charset="0"/>
              </a:rPr>
              <a:t>º</a:t>
            </a:r>
            <a:r>
              <a:rPr lang="en-US" dirty="0"/>
              <a:t> out of phase causing a phenomenon called </a:t>
            </a:r>
            <a:r>
              <a:rPr lang="en-US" b="1" i="1" dirty="0">
                <a:solidFill>
                  <a:schemeClr val="folHlink"/>
                </a:solidFill>
              </a:rPr>
              <a:t>extinction</a:t>
            </a:r>
            <a:r>
              <a:rPr lang="en-US" dirty="0"/>
              <a:t>. </a:t>
            </a:r>
          </a:p>
        </p:txBody>
      </p:sp>
      <p:pic>
        <p:nvPicPr>
          <p:cNvPr id="547842" name="Picture 2" descr="http://xrayweb.chem.ou.edu/images/bragg.gif">
            <a:extLst>
              <a:ext uri="{FF2B5EF4-FFF2-40B4-BE49-F238E27FC236}">
                <a16:creationId xmlns:a16="http://schemas.microsoft.com/office/drawing/2014/main" id="{94C66197-88DA-41F7-9F6D-C1E1597F6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3513534" cy="2162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A79651B-FCAE-47AF-9C01-484EB9341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106" y="4142424"/>
            <a:ext cx="4793281" cy="2592704"/>
          </a:xfrm>
          <a:prstGeom prst="rect">
            <a:avLst/>
          </a:prstGeom>
        </p:spPr>
      </p:pic>
      <p:sp>
        <p:nvSpPr>
          <p:cNvPr id="11" name="TextBox 10">
            <a:extLst>
              <a:ext uri="{FF2B5EF4-FFF2-40B4-BE49-F238E27FC236}">
                <a16:creationId xmlns:a16="http://schemas.microsoft.com/office/drawing/2014/main" id="{14527084-1A98-451D-8B75-281DECABBB63}"/>
              </a:ext>
            </a:extLst>
          </p:cNvPr>
          <p:cNvSpPr txBox="1"/>
          <p:nvPr/>
        </p:nvSpPr>
        <p:spPr>
          <a:xfrm>
            <a:off x="5423647" y="6411611"/>
            <a:ext cx="1371600" cy="369332"/>
          </a:xfrm>
          <a:prstGeom prst="rect">
            <a:avLst/>
          </a:prstGeom>
          <a:noFill/>
        </p:spPr>
        <p:txBody>
          <a:bodyPr wrap="square" rtlCol="0">
            <a:spAutoFit/>
          </a:bodyPr>
          <a:lstStyle/>
          <a:p>
            <a:r>
              <a:rPr lang="en-US" dirty="0">
                <a:solidFill>
                  <a:srgbClr val="FF0000"/>
                </a:solidFill>
                <a:sym typeface="Symbol" panose="05050102010706020507" pitchFamily="18" charset="2"/>
              </a:rPr>
              <a:t>=/2</a:t>
            </a:r>
            <a:endParaRPr lang="en-US" dirty="0">
              <a:solidFill>
                <a:srgbClr val="FF0000"/>
              </a:solidFill>
            </a:endParaRPr>
          </a:p>
        </p:txBody>
      </p:sp>
    </p:spTree>
    <p:extLst>
      <p:ext uri="{BB962C8B-B14F-4D97-AF65-F5344CB8AC3E}">
        <p14:creationId xmlns:p14="http://schemas.microsoft.com/office/powerpoint/2010/main" val="10061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4" presetClass="exit" presetSubtype="10" fill="hold" grpId="0" nodeType="withEffect">
                                  <p:stCondLst>
                                    <p:cond delay="0"/>
                                  </p:stCondLst>
                                  <p:childTnLst>
                                    <p:animEffect transition="out" filter="randombar(horizontal)">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1F347-830D-461F-B0FC-8BBE9E343563}"/>
              </a:ext>
            </a:extLst>
          </p:cNvPr>
          <p:cNvSpPr txBox="1"/>
          <p:nvPr/>
        </p:nvSpPr>
        <p:spPr>
          <a:xfrm>
            <a:off x="190500" y="3426292"/>
            <a:ext cx="2743200" cy="1938992"/>
          </a:xfrm>
          <a:prstGeom prst="rect">
            <a:avLst/>
          </a:prstGeom>
          <a:noFill/>
        </p:spPr>
        <p:txBody>
          <a:bodyPr wrap="square" rtlCol="0">
            <a:spAutoFit/>
          </a:bodyPr>
          <a:lstStyle/>
          <a:p>
            <a:pPr algn="ctr"/>
            <a:r>
              <a:rPr lang="en-US" sz="4000" dirty="0">
                <a:solidFill>
                  <a:srgbClr val="FF0000"/>
                </a:solidFill>
              </a:rPr>
              <a:t>Can you think of an example?</a:t>
            </a:r>
          </a:p>
        </p:txBody>
      </p:sp>
      <p:sp>
        <p:nvSpPr>
          <p:cNvPr id="285698" name="Rectangle 2"/>
          <p:cNvSpPr>
            <a:spLocks noGrp="1" noChangeArrowheads="1"/>
          </p:cNvSpPr>
          <p:nvPr>
            <p:ph type="title"/>
          </p:nvPr>
        </p:nvSpPr>
        <p:spPr>
          <a:xfrm>
            <a:off x="0" y="0"/>
            <a:ext cx="9144000" cy="914400"/>
          </a:xfrm>
        </p:spPr>
        <p:txBody>
          <a:bodyPr>
            <a:normAutofit/>
          </a:bodyPr>
          <a:lstStyle/>
          <a:p>
            <a:r>
              <a:rPr lang="en-US" sz="3600" b="1" dirty="0">
                <a:solidFill>
                  <a:schemeClr val="accent2"/>
                </a:solidFill>
                <a:latin typeface="Book Antiqua" pitchFamily="18" charset="0"/>
              </a:rPr>
              <a:t>Missing Spots in the Diffraction Pattern</a:t>
            </a:r>
          </a:p>
        </p:txBody>
      </p:sp>
      <p:sp>
        <p:nvSpPr>
          <p:cNvPr id="285699" name="Rectangle 3"/>
          <p:cNvSpPr>
            <a:spLocks noGrp="1" noChangeArrowheads="1"/>
          </p:cNvSpPr>
          <p:nvPr>
            <p:ph type="body" idx="1"/>
          </p:nvPr>
        </p:nvSpPr>
        <p:spPr>
          <a:xfrm>
            <a:off x="3276600" y="1143000"/>
            <a:ext cx="5638800" cy="4824412"/>
          </a:xfrm>
        </p:spPr>
        <p:txBody>
          <a:bodyPr>
            <a:noAutofit/>
          </a:bodyPr>
          <a:lstStyle/>
          <a:p>
            <a:pPr algn="just">
              <a:lnSpc>
                <a:spcPct val="80000"/>
              </a:lnSpc>
              <a:buNone/>
            </a:pPr>
            <a:r>
              <a:rPr lang="en-US" dirty="0"/>
              <a:t>In some lattices, the arrangement and spacing of planes produces diffractions from planes that are always exactly 180</a:t>
            </a:r>
            <a:r>
              <a:rPr lang="en-US" dirty="0">
                <a:cs typeface="Arial" charset="0"/>
              </a:rPr>
              <a:t>º</a:t>
            </a:r>
            <a:r>
              <a:rPr lang="en-US" dirty="0"/>
              <a:t> out of phase causing a phenomenon called </a:t>
            </a:r>
            <a:r>
              <a:rPr lang="en-US" b="1" i="1" dirty="0">
                <a:solidFill>
                  <a:schemeClr val="folHlink"/>
                </a:solidFill>
              </a:rPr>
              <a:t>extinction</a:t>
            </a:r>
            <a:r>
              <a:rPr lang="en-US" dirty="0"/>
              <a:t>. </a:t>
            </a:r>
          </a:p>
          <a:p>
            <a:pPr algn="just">
              <a:lnSpc>
                <a:spcPct val="80000"/>
              </a:lnSpc>
              <a:buFont typeface="Wingdings" pitchFamily="2" charset="2"/>
              <a:buNone/>
            </a:pPr>
            <a:r>
              <a:rPr lang="en-US" dirty="0"/>
              <a:t>For the BCC lattice the (100) planes are interweaved with an equivalent set at the halfway position, giving a reflection exactly out of phase, which </a:t>
            </a:r>
            <a:r>
              <a:rPr lang="en-US" dirty="0">
                <a:solidFill>
                  <a:schemeClr val="accent2"/>
                </a:solidFill>
              </a:rPr>
              <a:t>exactly cancel the signal. </a:t>
            </a:r>
            <a:endParaRPr lang="en-US" dirty="0"/>
          </a:p>
        </p:txBody>
      </p:sp>
      <p:pic>
        <p:nvPicPr>
          <p:cNvPr id="451588" name="Picture 4" descr="https://encrypted-tbn2.google.com/images?q=tbn:ANd9GcQA_xhIexST41Z36wGuVXMF8lQqazAu2YBQuGsZEjYe4Zy7Zt7X"/>
          <p:cNvPicPr>
            <a:picLocks noChangeAspect="1" noChangeArrowheads="1"/>
          </p:cNvPicPr>
          <p:nvPr/>
        </p:nvPicPr>
        <p:blipFill>
          <a:blip r:embed="rId2"/>
          <a:srcRect/>
          <a:stretch>
            <a:fillRect/>
          </a:stretch>
        </p:blipFill>
        <p:spPr bwMode="auto">
          <a:xfrm>
            <a:off x="429306" y="3371288"/>
            <a:ext cx="2313894" cy="2193693"/>
          </a:xfrm>
          <a:prstGeom prst="rect">
            <a:avLst/>
          </a:prstGeom>
          <a:noFill/>
        </p:spPr>
      </p:pic>
      <p:pic>
        <p:nvPicPr>
          <p:cNvPr id="451590" name="Picture 6" descr="https://encrypted-tbn3.google.com/images?q=tbn:ANd9GcRH16eEe_CvjE_E5zXjNA5j7ttk3oG2rlsEUDJzd-hlx2uw3WxEUA"/>
          <p:cNvPicPr>
            <a:picLocks noChangeAspect="1" noChangeArrowheads="1"/>
          </p:cNvPicPr>
          <p:nvPr/>
        </p:nvPicPr>
        <p:blipFill>
          <a:blip r:embed="rId3"/>
          <a:srcRect/>
          <a:stretch>
            <a:fillRect/>
          </a:stretch>
        </p:blipFill>
        <p:spPr bwMode="auto">
          <a:xfrm>
            <a:off x="809019" y="5486401"/>
            <a:ext cx="1400781" cy="1371600"/>
          </a:xfrm>
          <a:prstGeom prst="rect">
            <a:avLst/>
          </a:prstGeom>
          <a:noFill/>
        </p:spPr>
      </p:pic>
      <p:pic>
        <p:nvPicPr>
          <p:cNvPr id="547842" name="Picture 2" descr="http://xrayweb.chem.ou.edu/images/bragg.gif">
            <a:extLst>
              <a:ext uri="{FF2B5EF4-FFF2-40B4-BE49-F238E27FC236}">
                <a16:creationId xmlns:a16="http://schemas.microsoft.com/office/drawing/2014/main" id="{94C66197-88DA-41F7-9F6D-C1E1597F6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513534"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91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56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15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1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952881">
            <a:off x="6075759" y="1046509"/>
            <a:ext cx="3193518" cy="2248237"/>
          </a:xfrm>
          <a:prstGeom prst="rect">
            <a:avLst/>
          </a:prstGeom>
        </p:spPr>
      </p:pic>
      <p:pic>
        <p:nvPicPr>
          <p:cNvPr id="12" name="Picture 11"/>
          <p:cNvPicPr>
            <a:picLocks noChangeAspect="1"/>
          </p:cNvPicPr>
          <p:nvPr/>
        </p:nvPicPr>
        <p:blipFill>
          <a:blip r:embed="rId4"/>
          <a:stretch>
            <a:fillRect/>
          </a:stretch>
        </p:blipFill>
        <p:spPr>
          <a:xfrm>
            <a:off x="4949509" y="3135922"/>
            <a:ext cx="4118377" cy="3147770"/>
          </a:xfrm>
          <a:prstGeom prst="rect">
            <a:avLst/>
          </a:prstGeom>
        </p:spPr>
      </p:pic>
      <p:sp>
        <p:nvSpPr>
          <p:cNvPr id="2" name="Title 1"/>
          <p:cNvSpPr>
            <a:spLocks noGrp="1"/>
          </p:cNvSpPr>
          <p:nvPr>
            <p:ph type="title"/>
          </p:nvPr>
        </p:nvSpPr>
        <p:spPr>
          <a:xfrm>
            <a:off x="394916" y="1691819"/>
            <a:ext cx="8229600" cy="2133716"/>
          </a:xfrm>
        </p:spPr>
        <p:txBody>
          <a:bodyPr>
            <a:normAutofit fontScale="90000"/>
          </a:bodyPr>
          <a:lstStyle/>
          <a:p>
            <a:r>
              <a:rPr lang="en-US" dirty="0"/>
              <a:t>Extinction in BCC</a:t>
            </a:r>
            <a:br>
              <a:rPr lang="en-US" dirty="0"/>
            </a:br>
            <a:br>
              <a:rPr lang="en-US" dirty="0"/>
            </a:br>
            <a:br>
              <a:rPr lang="en-US" dirty="0"/>
            </a:br>
            <a:br>
              <a:rPr lang="en-US" dirty="0"/>
            </a:br>
            <a:br>
              <a:rPr lang="en-US" dirty="0"/>
            </a:br>
            <a:br>
              <a:rPr lang="en-US" dirty="0"/>
            </a:br>
            <a:br>
              <a:rPr lang="en-US" dirty="0"/>
            </a:br>
            <a:br>
              <a:rPr lang="en-US" dirty="0"/>
            </a:br>
            <a:endParaRPr lang="en-US" b="1" dirty="0">
              <a:solidFill>
                <a:srgbClr val="7030A0"/>
              </a:solidFill>
            </a:endParaRPr>
          </a:p>
        </p:txBody>
      </p:sp>
      <p:pic>
        <p:nvPicPr>
          <p:cNvPr id="3" name="Picture 4" descr="https://encrypted-tbn2.google.com/images?q=tbn:ANd9GcQA_xhIexST41Z36wGuVXMF8lQqazAu2YBQuGsZEjYe4Zy7Zt7X"/>
          <p:cNvPicPr>
            <a:picLocks noChangeAspect="1" noChangeArrowheads="1"/>
          </p:cNvPicPr>
          <p:nvPr/>
        </p:nvPicPr>
        <p:blipFill>
          <a:blip r:embed="rId5"/>
          <a:srcRect/>
          <a:stretch>
            <a:fillRect/>
          </a:stretch>
        </p:blipFill>
        <p:spPr bwMode="auto">
          <a:xfrm>
            <a:off x="76200" y="2209800"/>
            <a:ext cx="3952875" cy="3747533"/>
          </a:xfrm>
          <a:prstGeom prst="rect">
            <a:avLst/>
          </a:prstGeom>
          <a:noFill/>
        </p:spPr>
      </p:pic>
      <p:sp>
        <p:nvSpPr>
          <p:cNvPr id="5" name="Freeform 4"/>
          <p:cNvSpPr/>
          <p:nvPr/>
        </p:nvSpPr>
        <p:spPr>
          <a:xfrm>
            <a:off x="222738" y="3886200"/>
            <a:ext cx="3622431" cy="228600"/>
          </a:xfrm>
          <a:custGeom>
            <a:avLst/>
            <a:gdLst>
              <a:gd name="connsiteX0" fmla="*/ 0 w 3622431"/>
              <a:gd name="connsiteY0" fmla="*/ 0 h 228600"/>
              <a:gd name="connsiteX1" fmla="*/ 316524 w 3622431"/>
              <a:gd name="connsiteY1" fmla="*/ 228600 h 228600"/>
              <a:gd name="connsiteX2" fmla="*/ 3622431 w 3622431"/>
              <a:gd name="connsiteY2" fmla="*/ 228600 h 228600"/>
              <a:gd name="connsiteX3" fmla="*/ 2989385 w 3622431"/>
              <a:gd name="connsiteY3" fmla="*/ 0 h 228600"/>
              <a:gd name="connsiteX4" fmla="*/ 0 w 3622431"/>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431" h="228600">
                <a:moveTo>
                  <a:pt x="0" y="0"/>
                </a:moveTo>
                <a:lnTo>
                  <a:pt x="316524" y="228600"/>
                </a:lnTo>
                <a:lnTo>
                  <a:pt x="3622431" y="228600"/>
                </a:lnTo>
                <a:lnTo>
                  <a:pt x="2989385" y="0"/>
                </a:lnTo>
                <a:lnTo>
                  <a:pt x="0" y="0"/>
                </a:lnTo>
                <a:close/>
              </a:path>
            </a:pathLst>
          </a:cu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26876" y="3756464"/>
            <a:ext cx="1676400" cy="646331"/>
          </a:xfrm>
          <a:prstGeom prst="rect">
            <a:avLst/>
          </a:prstGeom>
          <a:noFill/>
        </p:spPr>
        <p:txBody>
          <a:bodyPr wrap="square" rtlCol="0">
            <a:spAutoFit/>
          </a:bodyPr>
          <a:lstStyle/>
          <a:p>
            <a:r>
              <a:rPr lang="en-US" sz="3600" b="1" dirty="0">
                <a:solidFill>
                  <a:srgbClr val="FF0000"/>
                </a:solidFill>
              </a:rPr>
              <a:t>(001)</a:t>
            </a:r>
          </a:p>
        </p:txBody>
      </p:sp>
    </p:spTree>
    <p:extLst>
      <p:ext uri="{BB962C8B-B14F-4D97-AF65-F5344CB8AC3E}">
        <p14:creationId xmlns:p14="http://schemas.microsoft.com/office/powerpoint/2010/main" val="337320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rot="952881">
            <a:off x="6075759" y="1046509"/>
            <a:ext cx="3193518" cy="2248237"/>
          </a:xfrm>
          <a:prstGeom prst="rect">
            <a:avLst/>
          </a:prstGeom>
        </p:spPr>
      </p:pic>
      <p:pic>
        <p:nvPicPr>
          <p:cNvPr id="12" name="Picture 11"/>
          <p:cNvPicPr>
            <a:picLocks noChangeAspect="1"/>
          </p:cNvPicPr>
          <p:nvPr/>
        </p:nvPicPr>
        <p:blipFill>
          <a:blip r:embed="rId4"/>
          <a:stretch>
            <a:fillRect/>
          </a:stretch>
        </p:blipFill>
        <p:spPr>
          <a:xfrm>
            <a:off x="4949509" y="3135922"/>
            <a:ext cx="4118377" cy="3147770"/>
          </a:xfrm>
          <a:prstGeom prst="rect">
            <a:avLst/>
          </a:prstGeom>
        </p:spPr>
      </p:pic>
      <p:sp>
        <p:nvSpPr>
          <p:cNvPr id="2" name="Title 1"/>
          <p:cNvSpPr>
            <a:spLocks noGrp="1"/>
          </p:cNvSpPr>
          <p:nvPr>
            <p:ph type="title"/>
          </p:nvPr>
        </p:nvSpPr>
        <p:spPr>
          <a:xfrm>
            <a:off x="394916" y="1691819"/>
            <a:ext cx="8229600" cy="2133716"/>
          </a:xfrm>
        </p:spPr>
        <p:txBody>
          <a:bodyPr>
            <a:normAutofit fontScale="90000"/>
          </a:bodyPr>
          <a:lstStyle/>
          <a:p>
            <a:r>
              <a:rPr lang="en-US" dirty="0"/>
              <a:t>Extinction in BCC</a:t>
            </a:r>
            <a:br>
              <a:rPr lang="en-US" dirty="0"/>
            </a:br>
            <a:br>
              <a:rPr lang="en-US" dirty="0"/>
            </a:br>
            <a:br>
              <a:rPr lang="en-US" dirty="0"/>
            </a:br>
            <a:br>
              <a:rPr lang="en-US" dirty="0"/>
            </a:br>
            <a:br>
              <a:rPr lang="en-US" dirty="0"/>
            </a:br>
            <a:br>
              <a:rPr lang="en-US" dirty="0"/>
            </a:br>
            <a:br>
              <a:rPr lang="en-US" dirty="0"/>
            </a:br>
            <a:br>
              <a:rPr lang="en-US" dirty="0"/>
            </a:br>
            <a:endParaRPr lang="en-US" b="1" dirty="0">
              <a:solidFill>
                <a:srgbClr val="7030A0"/>
              </a:solidFill>
            </a:endParaRPr>
          </a:p>
        </p:txBody>
      </p:sp>
      <p:pic>
        <p:nvPicPr>
          <p:cNvPr id="3" name="Picture 4" descr="https://encrypted-tbn2.google.com/images?q=tbn:ANd9GcQA_xhIexST41Z36wGuVXMF8lQqazAu2YBQuGsZEjYe4Zy7Zt7X"/>
          <p:cNvPicPr>
            <a:picLocks noChangeAspect="1" noChangeArrowheads="1"/>
          </p:cNvPicPr>
          <p:nvPr/>
        </p:nvPicPr>
        <p:blipFill>
          <a:blip r:embed="rId5"/>
          <a:srcRect/>
          <a:stretch>
            <a:fillRect/>
          </a:stretch>
        </p:blipFill>
        <p:spPr bwMode="auto">
          <a:xfrm>
            <a:off x="76200" y="2209800"/>
            <a:ext cx="3952875" cy="3747533"/>
          </a:xfrm>
          <a:prstGeom prst="rect">
            <a:avLst/>
          </a:prstGeom>
          <a:noFill/>
        </p:spPr>
      </p:pic>
      <p:sp>
        <p:nvSpPr>
          <p:cNvPr id="4" name="Freeform 3"/>
          <p:cNvSpPr/>
          <p:nvPr/>
        </p:nvSpPr>
        <p:spPr>
          <a:xfrm>
            <a:off x="257907" y="2373923"/>
            <a:ext cx="3622431" cy="3411415"/>
          </a:xfrm>
          <a:custGeom>
            <a:avLst/>
            <a:gdLst>
              <a:gd name="connsiteX0" fmla="*/ 2954216 w 3622431"/>
              <a:gd name="connsiteY0" fmla="*/ 0 h 3411415"/>
              <a:gd name="connsiteX1" fmla="*/ 3622431 w 3622431"/>
              <a:gd name="connsiteY1" fmla="*/ 87923 h 3411415"/>
              <a:gd name="connsiteX2" fmla="*/ 298939 w 3622431"/>
              <a:gd name="connsiteY2" fmla="*/ 3411415 h 3411415"/>
              <a:gd name="connsiteX3" fmla="*/ 0 w 3622431"/>
              <a:gd name="connsiteY3" fmla="*/ 2989385 h 3411415"/>
              <a:gd name="connsiteX4" fmla="*/ 2954216 w 3622431"/>
              <a:gd name="connsiteY4" fmla="*/ 0 h 3411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431" h="3411415">
                <a:moveTo>
                  <a:pt x="2954216" y="0"/>
                </a:moveTo>
                <a:lnTo>
                  <a:pt x="3622431" y="87923"/>
                </a:lnTo>
                <a:lnTo>
                  <a:pt x="298939" y="3411415"/>
                </a:lnTo>
                <a:lnTo>
                  <a:pt x="0" y="2989385"/>
                </a:lnTo>
                <a:lnTo>
                  <a:pt x="2954216"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2738" y="3886200"/>
            <a:ext cx="3622431" cy="228600"/>
          </a:xfrm>
          <a:custGeom>
            <a:avLst/>
            <a:gdLst>
              <a:gd name="connsiteX0" fmla="*/ 0 w 3622431"/>
              <a:gd name="connsiteY0" fmla="*/ 0 h 228600"/>
              <a:gd name="connsiteX1" fmla="*/ 316524 w 3622431"/>
              <a:gd name="connsiteY1" fmla="*/ 228600 h 228600"/>
              <a:gd name="connsiteX2" fmla="*/ 3622431 w 3622431"/>
              <a:gd name="connsiteY2" fmla="*/ 228600 h 228600"/>
              <a:gd name="connsiteX3" fmla="*/ 2989385 w 3622431"/>
              <a:gd name="connsiteY3" fmla="*/ 0 h 228600"/>
              <a:gd name="connsiteX4" fmla="*/ 0 w 3622431"/>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431" h="228600">
                <a:moveTo>
                  <a:pt x="0" y="0"/>
                </a:moveTo>
                <a:lnTo>
                  <a:pt x="316524" y="228600"/>
                </a:lnTo>
                <a:lnTo>
                  <a:pt x="3622431" y="228600"/>
                </a:lnTo>
                <a:lnTo>
                  <a:pt x="2989385" y="0"/>
                </a:lnTo>
                <a:lnTo>
                  <a:pt x="0" y="0"/>
                </a:lnTo>
                <a:close/>
              </a:path>
            </a:pathLst>
          </a:cu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26876" y="3756464"/>
            <a:ext cx="1676400" cy="646331"/>
          </a:xfrm>
          <a:prstGeom prst="rect">
            <a:avLst/>
          </a:prstGeom>
          <a:noFill/>
        </p:spPr>
        <p:txBody>
          <a:bodyPr wrap="square" rtlCol="0">
            <a:spAutoFit/>
          </a:bodyPr>
          <a:lstStyle/>
          <a:p>
            <a:r>
              <a:rPr lang="en-US" sz="3600" b="1" dirty="0">
                <a:solidFill>
                  <a:srgbClr val="FF0000"/>
                </a:solidFill>
              </a:rPr>
              <a:t>(001)</a:t>
            </a:r>
          </a:p>
        </p:txBody>
      </p:sp>
      <p:sp>
        <p:nvSpPr>
          <p:cNvPr id="7" name="TextBox 6"/>
          <p:cNvSpPr txBox="1"/>
          <p:nvPr/>
        </p:nvSpPr>
        <p:spPr>
          <a:xfrm>
            <a:off x="4062045" y="1926884"/>
            <a:ext cx="1676400" cy="646331"/>
          </a:xfrm>
          <a:prstGeom prst="rect">
            <a:avLst/>
          </a:prstGeom>
          <a:noFill/>
        </p:spPr>
        <p:txBody>
          <a:bodyPr wrap="square" rtlCol="0">
            <a:spAutoFit/>
          </a:bodyPr>
          <a:lstStyle/>
          <a:p>
            <a:r>
              <a:rPr lang="en-US" sz="3600" b="1" dirty="0">
                <a:solidFill>
                  <a:srgbClr val="0070C0"/>
                </a:solidFill>
              </a:rPr>
              <a:t>(-101)</a:t>
            </a:r>
          </a:p>
        </p:txBody>
      </p:sp>
      <p:sp>
        <p:nvSpPr>
          <p:cNvPr id="14" name="Rectangle 13"/>
          <p:cNvSpPr/>
          <p:nvPr/>
        </p:nvSpPr>
        <p:spPr>
          <a:xfrm>
            <a:off x="76200" y="5562600"/>
            <a:ext cx="9067800" cy="1323439"/>
          </a:xfrm>
          <a:prstGeom prst="rect">
            <a:avLst/>
          </a:prstGeom>
        </p:spPr>
        <p:txBody>
          <a:bodyPr wrap="square">
            <a:spAutoFit/>
          </a:bodyPr>
          <a:lstStyle/>
          <a:p>
            <a:pPr algn="ctr"/>
            <a:br>
              <a:rPr lang="en-US" sz="4000" dirty="0"/>
            </a:br>
            <a:r>
              <a:rPr lang="en-US" sz="4000" b="1" dirty="0">
                <a:solidFill>
                  <a:srgbClr val="7030A0"/>
                </a:solidFill>
              </a:rPr>
              <a:t>What about the </a:t>
            </a:r>
            <a:r>
              <a:rPr lang="en-US" sz="4000" b="1" dirty="0">
                <a:solidFill>
                  <a:srgbClr val="0070C0"/>
                </a:solidFill>
              </a:rPr>
              <a:t>101 family </a:t>
            </a:r>
            <a:r>
              <a:rPr lang="en-US" sz="4000" b="1" dirty="0">
                <a:solidFill>
                  <a:srgbClr val="7030A0"/>
                </a:solidFill>
              </a:rPr>
              <a:t>of planes?</a:t>
            </a:r>
            <a:endParaRPr lang="en-US" sz="4000" dirty="0"/>
          </a:p>
        </p:txBody>
      </p:sp>
    </p:spTree>
    <p:extLst>
      <p:ext uri="{BB962C8B-B14F-4D97-AF65-F5344CB8AC3E}">
        <p14:creationId xmlns:p14="http://schemas.microsoft.com/office/powerpoint/2010/main" val="212574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16" y="1691819"/>
            <a:ext cx="8229600" cy="2133716"/>
          </a:xfrm>
        </p:spPr>
        <p:txBody>
          <a:bodyPr>
            <a:normAutofit fontScale="90000"/>
          </a:bodyPr>
          <a:lstStyle/>
          <a:p>
            <a:r>
              <a:rPr lang="en-US" dirty="0"/>
              <a:t>Extinction in BCC</a:t>
            </a:r>
            <a:br>
              <a:rPr lang="en-US" dirty="0"/>
            </a:br>
            <a:br>
              <a:rPr lang="en-US" dirty="0"/>
            </a:br>
            <a:br>
              <a:rPr lang="en-US" dirty="0"/>
            </a:br>
            <a:br>
              <a:rPr lang="en-US" dirty="0"/>
            </a:br>
            <a:br>
              <a:rPr lang="en-US" dirty="0"/>
            </a:br>
            <a:br>
              <a:rPr lang="en-US" dirty="0"/>
            </a:br>
            <a:br>
              <a:rPr lang="en-US" dirty="0"/>
            </a:br>
            <a:br>
              <a:rPr lang="en-US" dirty="0"/>
            </a:br>
            <a:endParaRPr lang="en-US" b="1" dirty="0">
              <a:solidFill>
                <a:srgbClr val="7030A0"/>
              </a:solidFill>
            </a:endParaRPr>
          </a:p>
        </p:txBody>
      </p:sp>
      <p:pic>
        <p:nvPicPr>
          <p:cNvPr id="3" name="Picture 4" descr="https://encrypted-tbn2.google.com/images?q=tbn:ANd9GcQA_xhIexST41Z36wGuVXMF8lQqazAu2YBQuGsZEjYe4Zy7Zt7X"/>
          <p:cNvPicPr>
            <a:picLocks noChangeAspect="1" noChangeArrowheads="1"/>
          </p:cNvPicPr>
          <p:nvPr/>
        </p:nvPicPr>
        <p:blipFill>
          <a:blip r:embed="rId3"/>
          <a:srcRect/>
          <a:stretch>
            <a:fillRect/>
          </a:stretch>
        </p:blipFill>
        <p:spPr bwMode="auto">
          <a:xfrm>
            <a:off x="76200" y="2209800"/>
            <a:ext cx="3952875" cy="3747533"/>
          </a:xfrm>
          <a:prstGeom prst="rect">
            <a:avLst/>
          </a:prstGeom>
          <a:noFill/>
        </p:spPr>
      </p:pic>
      <p:sp>
        <p:nvSpPr>
          <p:cNvPr id="4" name="Freeform 3"/>
          <p:cNvSpPr/>
          <p:nvPr/>
        </p:nvSpPr>
        <p:spPr>
          <a:xfrm>
            <a:off x="257907" y="2373923"/>
            <a:ext cx="3622431" cy="3411415"/>
          </a:xfrm>
          <a:custGeom>
            <a:avLst/>
            <a:gdLst>
              <a:gd name="connsiteX0" fmla="*/ 2954216 w 3622431"/>
              <a:gd name="connsiteY0" fmla="*/ 0 h 3411415"/>
              <a:gd name="connsiteX1" fmla="*/ 3622431 w 3622431"/>
              <a:gd name="connsiteY1" fmla="*/ 87923 h 3411415"/>
              <a:gd name="connsiteX2" fmla="*/ 298939 w 3622431"/>
              <a:gd name="connsiteY2" fmla="*/ 3411415 h 3411415"/>
              <a:gd name="connsiteX3" fmla="*/ 0 w 3622431"/>
              <a:gd name="connsiteY3" fmla="*/ 2989385 h 3411415"/>
              <a:gd name="connsiteX4" fmla="*/ 2954216 w 3622431"/>
              <a:gd name="connsiteY4" fmla="*/ 0 h 3411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431" h="3411415">
                <a:moveTo>
                  <a:pt x="2954216" y="0"/>
                </a:moveTo>
                <a:lnTo>
                  <a:pt x="3622431" y="87923"/>
                </a:lnTo>
                <a:lnTo>
                  <a:pt x="298939" y="3411415"/>
                </a:lnTo>
                <a:lnTo>
                  <a:pt x="0" y="2989385"/>
                </a:lnTo>
                <a:lnTo>
                  <a:pt x="2954216"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2738" y="3886200"/>
            <a:ext cx="3622431" cy="228600"/>
          </a:xfrm>
          <a:custGeom>
            <a:avLst/>
            <a:gdLst>
              <a:gd name="connsiteX0" fmla="*/ 0 w 3622431"/>
              <a:gd name="connsiteY0" fmla="*/ 0 h 228600"/>
              <a:gd name="connsiteX1" fmla="*/ 316524 w 3622431"/>
              <a:gd name="connsiteY1" fmla="*/ 228600 h 228600"/>
              <a:gd name="connsiteX2" fmla="*/ 3622431 w 3622431"/>
              <a:gd name="connsiteY2" fmla="*/ 228600 h 228600"/>
              <a:gd name="connsiteX3" fmla="*/ 2989385 w 3622431"/>
              <a:gd name="connsiteY3" fmla="*/ 0 h 228600"/>
              <a:gd name="connsiteX4" fmla="*/ 0 w 3622431"/>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431" h="228600">
                <a:moveTo>
                  <a:pt x="0" y="0"/>
                </a:moveTo>
                <a:lnTo>
                  <a:pt x="316524" y="228600"/>
                </a:lnTo>
                <a:lnTo>
                  <a:pt x="3622431" y="228600"/>
                </a:lnTo>
                <a:lnTo>
                  <a:pt x="2989385" y="0"/>
                </a:lnTo>
                <a:lnTo>
                  <a:pt x="0" y="0"/>
                </a:lnTo>
                <a:close/>
              </a:path>
            </a:pathLst>
          </a:cu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26876" y="3756464"/>
            <a:ext cx="1676400" cy="646331"/>
          </a:xfrm>
          <a:prstGeom prst="rect">
            <a:avLst/>
          </a:prstGeom>
          <a:noFill/>
        </p:spPr>
        <p:txBody>
          <a:bodyPr wrap="square" rtlCol="0">
            <a:spAutoFit/>
          </a:bodyPr>
          <a:lstStyle/>
          <a:p>
            <a:r>
              <a:rPr lang="en-US" sz="3600" b="1" dirty="0">
                <a:solidFill>
                  <a:srgbClr val="FF0000"/>
                </a:solidFill>
              </a:rPr>
              <a:t>(001)</a:t>
            </a:r>
          </a:p>
        </p:txBody>
      </p:sp>
      <p:sp>
        <p:nvSpPr>
          <p:cNvPr id="7" name="TextBox 6"/>
          <p:cNvSpPr txBox="1"/>
          <p:nvPr/>
        </p:nvSpPr>
        <p:spPr>
          <a:xfrm>
            <a:off x="4062045" y="1926884"/>
            <a:ext cx="1676400" cy="646331"/>
          </a:xfrm>
          <a:prstGeom prst="rect">
            <a:avLst/>
          </a:prstGeom>
          <a:noFill/>
        </p:spPr>
        <p:txBody>
          <a:bodyPr wrap="square" rtlCol="0">
            <a:spAutoFit/>
          </a:bodyPr>
          <a:lstStyle/>
          <a:p>
            <a:r>
              <a:rPr lang="en-US" sz="3600" b="1" dirty="0">
                <a:solidFill>
                  <a:srgbClr val="0070C0"/>
                </a:solidFill>
              </a:rPr>
              <a:t>(-101)</a:t>
            </a:r>
          </a:p>
        </p:txBody>
      </p:sp>
      <p:pic>
        <p:nvPicPr>
          <p:cNvPr id="8" name="Picture 4" descr="https://encrypted-tbn2.google.com/images?q=tbn:ANd9GcQA_xhIexST41Z36wGuVXMF8lQqazAu2YBQuGsZEjYe4Zy7Zt7X"/>
          <p:cNvPicPr>
            <a:picLocks noChangeAspect="1" noChangeArrowheads="1"/>
          </p:cNvPicPr>
          <p:nvPr/>
        </p:nvPicPr>
        <p:blipFill>
          <a:blip r:embed="rId3"/>
          <a:srcRect/>
          <a:stretch>
            <a:fillRect/>
          </a:stretch>
        </p:blipFill>
        <p:spPr bwMode="auto">
          <a:xfrm rot="2669897">
            <a:off x="5256699" y="1500468"/>
            <a:ext cx="3952875" cy="3747533"/>
          </a:xfrm>
          <a:prstGeom prst="rect">
            <a:avLst/>
          </a:prstGeom>
          <a:noFill/>
        </p:spPr>
      </p:pic>
      <p:sp>
        <p:nvSpPr>
          <p:cNvPr id="9" name="Freeform 8"/>
          <p:cNvSpPr/>
          <p:nvPr/>
        </p:nvSpPr>
        <p:spPr>
          <a:xfrm>
            <a:off x="6082748" y="3077817"/>
            <a:ext cx="2385391" cy="337931"/>
          </a:xfrm>
          <a:custGeom>
            <a:avLst/>
            <a:gdLst>
              <a:gd name="connsiteX0" fmla="*/ 0 w 2385391"/>
              <a:gd name="connsiteY0" fmla="*/ 19879 h 337931"/>
              <a:gd name="connsiteX1" fmla="*/ 0 w 2385391"/>
              <a:gd name="connsiteY1" fmla="*/ 337931 h 337931"/>
              <a:gd name="connsiteX2" fmla="*/ 2385391 w 2385391"/>
              <a:gd name="connsiteY2" fmla="*/ 278296 h 337931"/>
              <a:gd name="connsiteX3" fmla="*/ 2226365 w 2385391"/>
              <a:gd name="connsiteY3" fmla="*/ 0 h 337931"/>
              <a:gd name="connsiteX4" fmla="*/ 0 w 2385391"/>
              <a:gd name="connsiteY4" fmla="*/ 19879 h 337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391" h="337931">
                <a:moveTo>
                  <a:pt x="0" y="19879"/>
                </a:moveTo>
                <a:lnTo>
                  <a:pt x="0" y="337931"/>
                </a:lnTo>
                <a:lnTo>
                  <a:pt x="2385391" y="278296"/>
                </a:lnTo>
                <a:lnTo>
                  <a:pt x="2226365" y="0"/>
                </a:lnTo>
                <a:lnTo>
                  <a:pt x="0" y="19879"/>
                </a:lnTo>
                <a:close/>
              </a:path>
            </a:pathLst>
          </a:cu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6200" y="5562600"/>
            <a:ext cx="9067800" cy="1323439"/>
          </a:xfrm>
          <a:prstGeom prst="rect">
            <a:avLst/>
          </a:prstGeom>
        </p:spPr>
        <p:txBody>
          <a:bodyPr wrap="square">
            <a:spAutoFit/>
          </a:bodyPr>
          <a:lstStyle/>
          <a:p>
            <a:pPr algn="ctr"/>
            <a:br>
              <a:rPr lang="en-US" sz="4000" dirty="0"/>
            </a:br>
            <a:r>
              <a:rPr lang="en-US" sz="4000" b="1" dirty="0">
                <a:solidFill>
                  <a:srgbClr val="7030A0"/>
                </a:solidFill>
              </a:rPr>
              <a:t>What about the </a:t>
            </a:r>
            <a:r>
              <a:rPr lang="en-US" sz="4000" b="1" dirty="0">
                <a:solidFill>
                  <a:srgbClr val="0070C0"/>
                </a:solidFill>
              </a:rPr>
              <a:t>101 family </a:t>
            </a:r>
            <a:r>
              <a:rPr lang="en-US" sz="4000" b="1" dirty="0">
                <a:solidFill>
                  <a:srgbClr val="7030A0"/>
                </a:solidFill>
              </a:rPr>
              <a:t>of planes?</a:t>
            </a:r>
            <a:endParaRPr lang="en-US" sz="4000" dirty="0"/>
          </a:p>
        </p:txBody>
      </p:sp>
      <p:pic>
        <p:nvPicPr>
          <p:cNvPr id="550914" name="Picture 2" descr="https://upload.wikimedia.org/wikipedia/commons/thumb/3/32/Square_Lattice.svg/1200px-Square_Lattice.svg.png">
            <a:extLst>
              <a:ext uri="{FF2B5EF4-FFF2-40B4-BE49-F238E27FC236}">
                <a16:creationId xmlns:a16="http://schemas.microsoft.com/office/drawing/2014/main" id="{79AA22B4-478F-423F-B845-F02DB3474E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712773" y="634811"/>
            <a:ext cx="3130318" cy="1343774"/>
          </a:xfrm>
          <a:prstGeom prst="rect">
            <a:avLst/>
          </a:prstGeom>
          <a:solidFill>
            <a:schemeClr val="bg1"/>
          </a:solidFill>
        </p:spPr>
      </p:pic>
      <p:sp>
        <p:nvSpPr>
          <p:cNvPr id="10" name="TextBox 9">
            <a:extLst>
              <a:ext uri="{FF2B5EF4-FFF2-40B4-BE49-F238E27FC236}">
                <a16:creationId xmlns:a16="http://schemas.microsoft.com/office/drawing/2014/main" id="{4099EA5D-EB24-13A3-CD41-564E98C7CD77}"/>
              </a:ext>
            </a:extLst>
          </p:cNvPr>
          <p:cNvSpPr txBox="1"/>
          <p:nvPr/>
        </p:nvSpPr>
        <p:spPr>
          <a:xfrm>
            <a:off x="168026" y="563151"/>
            <a:ext cx="2385389" cy="1200329"/>
          </a:xfrm>
          <a:prstGeom prst="rect">
            <a:avLst/>
          </a:prstGeom>
          <a:noFill/>
        </p:spPr>
        <p:txBody>
          <a:bodyPr wrap="square" rtlCol="0">
            <a:spAutoFit/>
          </a:bodyPr>
          <a:lstStyle/>
          <a:p>
            <a:pPr algn="ctr"/>
            <a:r>
              <a:rPr lang="en-US" sz="2400" dirty="0">
                <a:solidFill>
                  <a:srgbClr val="FF0000"/>
                </a:solidFill>
              </a:rPr>
              <a:t>Let’s see how this shows up in the structure factor</a:t>
            </a:r>
          </a:p>
        </p:txBody>
      </p:sp>
    </p:spTree>
    <p:extLst>
      <p:ext uri="{BB962C8B-B14F-4D97-AF65-F5344CB8AC3E}">
        <p14:creationId xmlns:p14="http://schemas.microsoft.com/office/powerpoint/2010/main" val="15413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09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9" grpId="0" animBg="1"/>
      <p:bldP spid="14"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a:t>The Structure Factor of BCC</a:t>
            </a:r>
            <a:br>
              <a:rPr lang="en-US" dirty="0"/>
            </a:br>
            <a:r>
              <a:rPr lang="en-US" sz="3600" dirty="0">
                <a:solidFill>
                  <a:srgbClr val="7030A0"/>
                </a:solidFill>
              </a:rPr>
              <a:t>What values of </a:t>
            </a:r>
            <a:r>
              <a:rPr lang="en-US" sz="3600" dirty="0" err="1">
                <a:solidFill>
                  <a:srgbClr val="7030A0"/>
                </a:solidFill>
                <a:latin typeface="MV Boli" panose="02000500030200090000" pitchFamily="2" charset="0"/>
                <a:cs typeface="MV Boli" panose="02000500030200090000" pitchFamily="2" charset="0"/>
              </a:rPr>
              <a:t>hkl</a:t>
            </a:r>
            <a:r>
              <a:rPr lang="en-US" sz="3600" dirty="0">
                <a:solidFill>
                  <a:srgbClr val="7030A0"/>
                </a:solidFill>
              </a:rPr>
              <a:t> do not have diffraction peaks?</a:t>
            </a:r>
          </a:p>
        </p:txBody>
      </p:sp>
      <p:pic>
        <p:nvPicPr>
          <p:cNvPr id="20482" name="Picture 2" descr="http://ecee.colorado.edu/~bart/book/bcc.gif"/>
          <p:cNvPicPr>
            <a:picLocks noChangeAspect="1" noChangeArrowheads="1"/>
          </p:cNvPicPr>
          <p:nvPr/>
        </p:nvPicPr>
        <p:blipFill>
          <a:blip r:embed="rId3" cstate="print"/>
          <a:srcRect/>
          <a:stretch>
            <a:fillRect/>
          </a:stretch>
        </p:blipFill>
        <p:spPr bwMode="auto">
          <a:xfrm>
            <a:off x="304800" y="3733800"/>
            <a:ext cx="2857500" cy="2914650"/>
          </a:xfrm>
          <a:prstGeom prst="rect">
            <a:avLst/>
          </a:prstGeom>
          <a:noFill/>
        </p:spPr>
      </p:pic>
      <p:graphicFrame>
        <p:nvGraphicFramePr>
          <p:cNvPr id="20483" name="Object 3"/>
          <p:cNvGraphicFramePr>
            <a:graphicFrameLocks noChangeAspect="1"/>
          </p:cNvGraphicFramePr>
          <p:nvPr/>
        </p:nvGraphicFramePr>
        <p:xfrm>
          <a:off x="142875" y="2395538"/>
          <a:ext cx="4394200" cy="1317625"/>
        </p:xfrm>
        <a:graphic>
          <a:graphicData uri="http://schemas.openxmlformats.org/presentationml/2006/ole">
            <mc:AlternateContent xmlns:mc="http://schemas.openxmlformats.org/markup-compatibility/2006">
              <mc:Choice xmlns:v="urn:schemas-microsoft-com:vml" Requires="v">
                <p:oleObj name="Equation" r:id="rId4" imgW="1143000" imgH="342720" progId="Equation.3">
                  <p:embed/>
                </p:oleObj>
              </mc:Choice>
              <mc:Fallback>
                <p:oleObj name="Equation" r:id="rId4" imgW="1143000" imgH="342720" progId="Equation.3">
                  <p:embed/>
                  <p:pic>
                    <p:nvPicPr>
                      <p:cNvPr id="20483" name="Object 3"/>
                      <p:cNvPicPr>
                        <a:picLocks noChangeAspect="1" noChangeArrowheads="1"/>
                      </p:cNvPicPr>
                      <p:nvPr/>
                    </p:nvPicPr>
                    <p:blipFill>
                      <a:blip r:embed="rId5"/>
                      <a:srcRect/>
                      <a:stretch>
                        <a:fillRect/>
                      </a:stretch>
                    </p:blipFill>
                    <p:spPr bwMode="auto">
                      <a:xfrm>
                        <a:off x="142875" y="2395538"/>
                        <a:ext cx="4394200" cy="1317625"/>
                      </a:xfrm>
                      <a:prstGeom prst="rect">
                        <a:avLst/>
                      </a:prstGeom>
                      <a:noFill/>
                    </p:spPr>
                  </p:pic>
                </p:oleObj>
              </mc:Fallback>
            </mc:AlternateContent>
          </a:graphicData>
        </a:graphic>
      </p:graphicFrame>
      <p:graphicFrame>
        <p:nvGraphicFramePr>
          <p:cNvPr id="10" name="Object 5"/>
          <p:cNvGraphicFramePr>
            <a:graphicFrameLocks noChangeAspect="1"/>
          </p:cNvGraphicFramePr>
          <p:nvPr/>
        </p:nvGraphicFramePr>
        <p:xfrm>
          <a:off x="3966448" y="5114092"/>
          <a:ext cx="2590800" cy="1524000"/>
        </p:xfrm>
        <a:graphic>
          <a:graphicData uri="http://schemas.openxmlformats.org/presentationml/2006/ole">
            <mc:AlternateContent xmlns:mc="http://schemas.openxmlformats.org/markup-compatibility/2006">
              <mc:Choice xmlns:v="urn:schemas-microsoft-com:vml" Requires="v">
                <p:oleObj name="Equation" r:id="rId6" imgW="2590560" imgH="1523880" progId="Equation.3">
                  <p:embed/>
                </p:oleObj>
              </mc:Choice>
              <mc:Fallback>
                <p:oleObj name="Equation" r:id="rId6" imgW="2590560" imgH="1523880" progId="Equation.3">
                  <p:embed/>
                  <p:pic>
                    <p:nvPicPr>
                      <p:cNvPr id="1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448" y="5114092"/>
                        <a:ext cx="2590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6749336" y="5101392"/>
          <a:ext cx="1930400" cy="1549400"/>
        </p:xfrm>
        <a:graphic>
          <a:graphicData uri="http://schemas.openxmlformats.org/presentationml/2006/ole">
            <mc:AlternateContent xmlns:mc="http://schemas.openxmlformats.org/markup-compatibility/2006">
              <mc:Choice xmlns:v="urn:schemas-microsoft-com:vml" Requires="v">
                <p:oleObj name="Equation" r:id="rId8" imgW="1930320" imgH="1549080" progId="Equation.3">
                  <p:embed/>
                </p:oleObj>
              </mc:Choice>
              <mc:Fallback>
                <p:oleObj name="Equation" r:id="rId8" imgW="1930320" imgH="1549080" progId="Equation.3">
                  <p:embed/>
                  <p:pic>
                    <p:nvPicPr>
                      <p:cNvPr id="11"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9336" y="5101392"/>
                        <a:ext cx="19304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8349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ppt_x"/>
                                          </p:val>
                                        </p:tav>
                                        <p:tav tm="100000">
                                          <p:val>
                                            <p:strVal val="#ppt_x"/>
                                          </p:val>
                                        </p:tav>
                                      </p:tavLst>
                                    </p:anim>
                                    <p:anim calcmode="lin" valueType="num">
                                      <p:cBhvr additive="base">
                                        <p:cTn id="8" dur="500" fill="hold"/>
                                        <p:tgtEl>
                                          <p:spTgt spid="2048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additive="base">
                                        <p:cTn id="11" dur="500" fill="hold"/>
                                        <p:tgtEl>
                                          <p:spTgt spid="20482"/>
                                        </p:tgtEl>
                                        <p:attrNameLst>
                                          <p:attrName>ppt_x</p:attrName>
                                        </p:attrNameLst>
                                      </p:cBhvr>
                                      <p:tavLst>
                                        <p:tav tm="0">
                                          <p:val>
                                            <p:strVal val="#ppt_x"/>
                                          </p:val>
                                        </p:tav>
                                        <p:tav tm="100000">
                                          <p:val>
                                            <p:strVal val="#ppt_x"/>
                                          </p:val>
                                        </p:tav>
                                      </p:tavLst>
                                    </p:anim>
                                    <p:anim calcmode="lin" valueType="num">
                                      <p:cBhvr additive="base">
                                        <p:cTn id="12" dur="500" fill="hold"/>
                                        <p:tgtEl>
                                          <p:spTgt spid="20482"/>
                                        </p:tgtEl>
                                        <p:attrNameLst>
                                          <p:attrName>ppt_y</p:attrName>
                                        </p:attrNameLst>
                                      </p:cBhvr>
                                      <p:tavLst>
                                        <p:tav tm="0">
                                          <p:val>
                                            <p:strVal val="1+#ppt_h/2"/>
                                          </p:val>
                                        </p:tav>
                                        <p:tav tm="100000">
                                          <p:val>
                                            <p:strVal val="#ppt_y"/>
                                          </p:val>
                                        </p:tav>
                                      </p:tavLst>
                                    </p:anim>
                                  </p:childTnLst>
                                </p:cTn>
                              </p:par>
                              <p:par>
                                <p:cTn id="13" presetID="1" presetClass="exit" presetSubtype="0" fill="hold"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a:t>Group: The Structure Factor of BCC</a:t>
            </a:r>
            <a:br>
              <a:rPr lang="en-US" dirty="0"/>
            </a:br>
            <a:r>
              <a:rPr lang="en-US" sz="3600" dirty="0">
                <a:solidFill>
                  <a:srgbClr val="7030A0"/>
                </a:solidFill>
              </a:rPr>
              <a:t>What values of </a:t>
            </a:r>
            <a:r>
              <a:rPr lang="en-US" sz="3600" dirty="0" err="1">
                <a:solidFill>
                  <a:srgbClr val="7030A0"/>
                </a:solidFill>
                <a:latin typeface="MV Boli" panose="02000500030200090000" pitchFamily="2" charset="0"/>
                <a:cs typeface="MV Boli" panose="02000500030200090000" pitchFamily="2" charset="0"/>
              </a:rPr>
              <a:t>hkl</a:t>
            </a:r>
            <a:r>
              <a:rPr lang="en-US" sz="3600" dirty="0">
                <a:solidFill>
                  <a:srgbClr val="7030A0"/>
                </a:solidFill>
              </a:rPr>
              <a:t> do not have diffraction peaks?</a:t>
            </a:r>
          </a:p>
        </p:txBody>
      </p:sp>
      <p:sp>
        <p:nvSpPr>
          <p:cNvPr id="3" name="TextBox 2"/>
          <p:cNvSpPr txBox="1"/>
          <p:nvPr/>
        </p:nvSpPr>
        <p:spPr>
          <a:xfrm>
            <a:off x="152400" y="1447800"/>
            <a:ext cx="8839200" cy="892552"/>
          </a:xfrm>
          <a:prstGeom prst="rect">
            <a:avLst/>
          </a:prstGeom>
          <a:noFill/>
        </p:spPr>
        <p:txBody>
          <a:bodyPr wrap="square" rtlCol="0">
            <a:spAutoFit/>
          </a:bodyPr>
          <a:lstStyle/>
          <a:p>
            <a:pPr algn="ctr"/>
            <a:r>
              <a:rPr lang="en-US" sz="2600" dirty="0"/>
              <a:t>Analysis of more than one lattice point per conventional unit cell</a:t>
            </a:r>
          </a:p>
          <a:p>
            <a:pPr algn="ctr"/>
            <a:r>
              <a:rPr lang="en-US" sz="2600" dirty="0" err="1"/>
              <a:t>E.g</a:t>
            </a:r>
            <a:r>
              <a:rPr lang="en-US" sz="2600" dirty="0"/>
              <a:t>:  bcc and </a:t>
            </a:r>
            <a:r>
              <a:rPr lang="en-US" sz="2600" dirty="0" err="1"/>
              <a:t>fcc</a:t>
            </a:r>
            <a:r>
              <a:rPr lang="en-US" sz="2600" dirty="0"/>
              <a:t> lattices</a:t>
            </a:r>
          </a:p>
        </p:txBody>
      </p:sp>
      <p:pic>
        <p:nvPicPr>
          <p:cNvPr id="20482" name="Picture 2" descr="http://ecee.colorado.edu/~bart/book/bcc.gif"/>
          <p:cNvPicPr>
            <a:picLocks noChangeAspect="1" noChangeArrowheads="1"/>
          </p:cNvPicPr>
          <p:nvPr/>
        </p:nvPicPr>
        <p:blipFill>
          <a:blip r:embed="rId3" cstate="print"/>
          <a:srcRect/>
          <a:stretch>
            <a:fillRect/>
          </a:stretch>
        </p:blipFill>
        <p:spPr bwMode="auto">
          <a:xfrm>
            <a:off x="304800" y="3733800"/>
            <a:ext cx="2857500" cy="2914650"/>
          </a:xfrm>
          <a:prstGeom prst="rect">
            <a:avLst/>
          </a:prstGeom>
          <a:noFill/>
        </p:spPr>
      </p:pic>
      <p:graphicFrame>
        <p:nvGraphicFramePr>
          <p:cNvPr id="20483" name="Object 3"/>
          <p:cNvGraphicFramePr>
            <a:graphicFrameLocks noChangeAspect="1"/>
          </p:cNvGraphicFramePr>
          <p:nvPr/>
        </p:nvGraphicFramePr>
        <p:xfrm>
          <a:off x="142875" y="2395538"/>
          <a:ext cx="4394200" cy="1317625"/>
        </p:xfrm>
        <a:graphic>
          <a:graphicData uri="http://schemas.openxmlformats.org/presentationml/2006/ole">
            <mc:AlternateContent xmlns:mc="http://schemas.openxmlformats.org/markup-compatibility/2006">
              <mc:Choice xmlns:v="urn:schemas-microsoft-com:vml" Requires="v">
                <p:oleObj name="Equation" r:id="rId4" imgW="1143000" imgH="342720" progId="Equation.3">
                  <p:embed/>
                </p:oleObj>
              </mc:Choice>
              <mc:Fallback>
                <p:oleObj name="Equation" r:id="rId4" imgW="1143000" imgH="342720" progId="Equation.3">
                  <p:embed/>
                  <p:pic>
                    <p:nvPicPr>
                      <p:cNvPr id="20483" name="Object 3"/>
                      <p:cNvPicPr>
                        <a:picLocks noChangeAspect="1" noChangeArrowheads="1"/>
                      </p:cNvPicPr>
                      <p:nvPr/>
                    </p:nvPicPr>
                    <p:blipFill>
                      <a:blip r:embed="rId5"/>
                      <a:srcRect/>
                      <a:stretch>
                        <a:fillRect/>
                      </a:stretch>
                    </p:blipFill>
                    <p:spPr bwMode="auto">
                      <a:xfrm>
                        <a:off x="142875" y="2395538"/>
                        <a:ext cx="4394200" cy="1317625"/>
                      </a:xfrm>
                      <a:prstGeom prst="rect">
                        <a:avLst/>
                      </a:prstGeom>
                      <a:noFill/>
                    </p:spPr>
                  </p:pic>
                </p:oleObj>
              </mc:Fallback>
            </mc:AlternateContent>
          </a:graphicData>
        </a:graphic>
      </p:graphicFrame>
      <p:pic>
        <p:nvPicPr>
          <p:cNvPr id="12" name="Picture 9"/>
          <p:cNvPicPr>
            <a:picLocks noChangeAspect="1" noChangeArrowheads="1"/>
          </p:cNvPicPr>
          <p:nvPr/>
        </p:nvPicPr>
        <p:blipFill>
          <a:blip r:embed="rId6"/>
          <a:srcRect/>
          <a:stretch>
            <a:fillRect/>
          </a:stretch>
        </p:blipFill>
        <p:spPr bwMode="auto">
          <a:xfrm>
            <a:off x="4627010" y="3245849"/>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nvGraphicFramePr>
        <p:xfrm>
          <a:off x="3975489" y="3190754"/>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13"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489" y="3190754"/>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 name="Object 5"/>
          <p:cNvGraphicFramePr>
            <a:graphicFrameLocks noChangeAspect="1"/>
          </p:cNvGraphicFramePr>
          <p:nvPr/>
        </p:nvGraphicFramePr>
        <p:xfrm>
          <a:off x="3966448" y="5114092"/>
          <a:ext cx="2590800" cy="1524000"/>
        </p:xfrm>
        <a:graphic>
          <a:graphicData uri="http://schemas.openxmlformats.org/presentationml/2006/ole">
            <mc:AlternateContent xmlns:mc="http://schemas.openxmlformats.org/markup-compatibility/2006">
              <mc:Choice xmlns:v="urn:schemas-microsoft-com:vml" Requires="v">
                <p:oleObj name="Equation" r:id="rId9" imgW="2590560" imgH="1523880" progId="Equation.3">
                  <p:embed/>
                </p:oleObj>
              </mc:Choice>
              <mc:Fallback>
                <p:oleObj name="Equation" r:id="rId9" imgW="2590560" imgH="1523880" progId="Equation.3">
                  <p:embed/>
                  <p:pic>
                    <p:nvPicPr>
                      <p:cNvPr id="1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6448" y="5114092"/>
                        <a:ext cx="2590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nvGraphicFramePr>
        <p:xfrm>
          <a:off x="6749336" y="5101392"/>
          <a:ext cx="1930400" cy="1549400"/>
        </p:xfrm>
        <a:graphic>
          <a:graphicData uri="http://schemas.openxmlformats.org/presentationml/2006/ole">
            <mc:AlternateContent xmlns:mc="http://schemas.openxmlformats.org/markup-compatibility/2006">
              <mc:Choice xmlns:v="urn:schemas-microsoft-com:vml" Requires="v">
                <p:oleObj name="Equation" r:id="rId11" imgW="1930320" imgH="1549080" progId="Equation.3">
                  <p:embed/>
                </p:oleObj>
              </mc:Choice>
              <mc:Fallback>
                <p:oleObj name="Equation" r:id="rId11" imgW="1930320" imgH="1549080" progId="Equation.3">
                  <p:embed/>
                  <p:pic>
                    <p:nvPicPr>
                      <p:cNvPr id="11"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9336" y="5101392"/>
                        <a:ext cx="19304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p:nvCxnSpPr>
        <p:spPr>
          <a:xfrm>
            <a:off x="4343400" y="4876800"/>
            <a:ext cx="3810000" cy="17716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537075" y="4734424"/>
            <a:ext cx="3540125" cy="19366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fontScale="90000"/>
          </a:bodyPr>
          <a:lstStyle/>
          <a:p>
            <a:r>
              <a:rPr lang="en-US" dirty="0"/>
              <a:t>Group: The Structure Factor of BCC</a:t>
            </a:r>
            <a:br>
              <a:rPr lang="en-US" dirty="0"/>
            </a:br>
            <a:r>
              <a:rPr lang="en-US" sz="3600" dirty="0">
                <a:solidFill>
                  <a:srgbClr val="7030A0"/>
                </a:solidFill>
              </a:rPr>
              <a:t>What values of </a:t>
            </a:r>
            <a:r>
              <a:rPr lang="en-US" sz="3600" dirty="0" err="1">
                <a:solidFill>
                  <a:srgbClr val="7030A0"/>
                </a:solidFill>
                <a:latin typeface="MV Boli" panose="02000500030200090000" pitchFamily="2" charset="0"/>
                <a:cs typeface="MV Boli" panose="02000500030200090000" pitchFamily="2" charset="0"/>
              </a:rPr>
              <a:t>hkl</a:t>
            </a:r>
            <a:r>
              <a:rPr lang="en-US" sz="3600" dirty="0">
                <a:solidFill>
                  <a:srgbClr val="7030A0"/>
                </a:solidFill>
              </a:rPr>
              <a:t> do not have diffraction peaks?</a:t>
            </a:r>
          </a:p>
        </p:txBody>
      </p:sp>
      <p:sp>
        <p:nvSpPr>
          <p:cNvPr id="3" name="TextBox 2"/>
          <p:cNvSpPr txBox="1"/>
          <p:nvPr/>
        </p:nvSpPr>
        <p:spPr>
          <a:xfrm>
            <a:off x="152400" y="1447800"/>
            <a:ext cx="8839200" cy="892552"/>
          </a:xfrm>
          <a:prstGeom prst="rect">
            <a:avLst/>
          </a:prstGeom>
          <a:noFill/>
        </p:spPr>
        <p:txBody>
          <a:bodyPr wrap="square" rtlCol="0">
            <a:spAutoFit/>
          </a:bodyPr>
          <a:lstStyle/>
          <a:p>
            <a:pPr algn="ctr"/>
            <a:r>
              <a:rPr lang="en-US" sz="2600" dirty="0"/>
              <a:t>Analysis of more than one lattice point per conventional unit cell</a:t>
            </a:r>
          </a:p>
          <a:p>
            <a:pPr algn="ctr"/>
            <a:r>
              <a:rPr lang="en-US" sz="2600" dirty="0" err="1"/>
              <a:t>E.g</a:t>
            </a:r>
            <a:r>
              <a:rPr lang="en-US" sz="2600" dirty="0"/>
              <a:t>:  bcc and </a:t>
            </a:r>
            <a:r>
              <a:rPr lang="en-US" sz="2600" dirty="0" err="1"/>
              <a:t>fcc</a:t>
            </a:r>
            <a:r>
              <a:rPr lang="en-US" sz="2600" dirty="0"/>
              <a:t> lattices</a:t>
            </a:r>
          </a:p>
        </p:txBody>
      </p:sp>
      <p:pic>
        <p:nvPicPr>
          <p:cNvPr id="20482" name="Picture 2" descr="http://ecee.colorado.edu/~bart/book/bcc.gif"/>
          <p:cNvPicPr>
            <a:picLocks noChangeAspect="1" noChangeArrowheads="1"/>
          </p:cNvPicPr>
          <p:nvPr/>
        </p:nvPicPr>
        <p:blipFill>
          <a:blip r:embed="rId3" cstate="print"/>
          <a:srcRect/>
          <a:stretch>
            <a:fillRect/>
          </a:stretch>
        </p:blipFill>
        <p:spPr bwMode="auto">
          <a:xfrm>
            <a:off x="304800" y="3733800"/>
            <a:ext cx="2857500" cy="2914650"/>
          </a:xfrm>
          <a:prstGeom prst="rect">
            <a:avLst/>
          </a:prstGeom>
          <a:noFill/>
        </p:spPr>
      </p:pic>
      <p:graphicFrame>
        <p:nvGraphicFramePr>
          <p:cNvPr id="20483" name="Object 3"/>
          <p:cNvGraphicFramePr>
            <a:graphicFrameLocks noChangeAspect="1"/>
          </p:cNvGraphicFramePr>
          <p:nvPr>
            <p:extLst>
              <p:ext uri="{D42A27DB-BD31-4B8C-83A1-F6EECF244321}">
                <p14:modId xmlns:p14="http://schemas.microsoft.com/office/powerpoint/2010/main" val="2979631065"/>
              </p:ext>
            </p:extLst>
          </p:nvPr>
        </p:nvGraphicFramePr>
        <p:xfrm>
          <a:off x="142875" y="2395538"/>
          <a:ext cx="4394200" cy="1317625"/>
        </p:xfrm>
        <a:graphic>
          <a:graphicData uri="http://schemas.openxmlformats.org/presentationml/2006/ole">
            <mc:AlternateContent xmlns:mc="http://schemas.openxmlformats.org/markup-compatibility/2006">
              <mc:Choice xmlns:v="urn:schemas-microsoft-com:vml" Requires="v">
                <p:oleObj name="Equation" r:id="rId4" imgW="1143000" imgH="342720" progId="Equation.3">
                  <p:embed/>
                </p:oleObj>
              </mc:Choice>
              <mc:Fallback>
                <p:oleObj name="Equation" r:id="rId4" imgW="1143000" imgH="342720" progId="Equation.3">
                  <p:embed/>
                  <p:pic>
                    <p:nvPicPr>
                      <p:cNvPr id="0" name=""/>
                      <p:cNvPicPr>
                        <a:picLocks noChangeAspect="1" noChangeArrowheads="1"/>
                      </p:cNvPicPr>
                      <p:nvPr/>
                    </p:nvPicPr>
                    <p:blipFill>
                      <a:blip r:embed="rId5"/>
                      <a:srcRect/>
                      <a:stretch>
                        <a:fillRect/>
                      </a:stretch>
                    </p:blipFill>
                    <p:spPr bwMode="auto">
                      <a:xfrm>
                        <a:off x="142875" y="2395538"/>
                        <a:ext cx="4394200" cy="1317625"/>
                      </a:xfrm>
                      <a:prstGeom prst="rect">
                        <a:avLst/>
                      </a:prstGeom>
                      <a:noFill/>
                    </p:spPr>
                  </p:pic>
                </p:oleObj>
              </mc:Fallback>
            </mc:AlternateContent>
          </a:graphicData>
        </a:graphic>
      </p:graphicFrame>
      <p:sp>
        <p:nvSpPr>
          <p:cNvPr id="6" name="TextBox 5"/>
          <p:cNvSpPr txBox="1"/>
          <p:nvPr/>
        </p:nvSpPr>
        <p:spPr>
          <a:xfrm>
            <a:off x="3429000" y="4754940"/>
            <a:ext cx="5638800" cy="1569660"/>
          </a:xfrm>
          <a:prstGeom prst="rect">
            <a:avLst/>
          </a:prstGeom>
          <a:noFill/>
        </p:spPr>
        <p:txBody>
          <a:bodyPr wrap="square" rtlCol="0">
            <a:spAutoFit/>
          </a:bodyPr>
          <a:lstStyle/>
          <a:p>
            <a:r>
              <a:rPr lang="en-US" sz="3200" dirty="0"/>
              <a:t>bcc conventional lattice has two atoms per unit cell located at </a:t>
            </a:r>
          </a:p>
          <a:p>
            <a:r>
              <a:rPr lang="en-US" sz="3200" b="1" dirty="0"/>
              <a:t>r</a:t>
            </a:r>
            <a:r>
              <a:rPr lang="en-US" sz="3200" baseline="-25000" dirty="0"/>
              <a:t>1</a:t>
            </a:r>
            <a:r>
              <a:rPr lang="en-US" sz="3200" dirty="0"/>
              <a:t> = (0,0,0) and </a:t>
            </a:r>
            <a:r>
              <a:rPr lang="en-US" sz="3200" b="1" dirty="0"/>
              <a:t>r</a:t>
            </a:r>
            <a:r>
              <a:rPr lang="en-US" sz="3200" baseline="-25000" dirty="0"/>
              <a:t>2</a:t>
            </a:r>
            <a:r>
              <a:rPr lang="en-US" sz="3200" dirty="0"/>
              <a:t> = (1/2,1/2,1/2)</a:t>
            </a:r>
          </a:p>
        </p:txBody>
      </p:sp>
      <p:pic>
        <p:nvPicPr>
          <p:cNvPr id="12" name="Picture 9"/>
          <p:cNvPicPr>
            <a:picLocks noChangeAspect="1" noChangeArrowheads="1"/>
          </p:cNvPicPr>
          <p:nvPr/>
        </p:nvPicPr>
        <p:blipFill>
          <a:blip r:embed="rId6"/>
          <a:srcRect/>
          <a:stretch>
            <a:fillRect/>
          </a:stretch>
        </p:blipFill>
        <p:spPr bwMode="auto">
          <a:xfrm>
            <a:off x="4627010" y="3245849"/>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extLst>
              <p:ext uri="{D42A27DB-BD31-4B8C-83A1-F6EECF244321}">
                <p14:modId xmlns:p14="http://schemas.microsoft.com/office/powerpoint/2010/main" val="372622874"/>
              </p:ext>
            </p:extLst>
          </p:nvPr>
        </p:nvGraphicFramePr>
        <p:xfrm>
          <a:off x="3975489" y="3190754"/>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5489" y="3190754"/>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2739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5715000" cy="1447800"/>
          </a:xfrm>
        </p:spPr>
        <p:txBody>
          <a:bodyPr>
            <a:normAutofit fontScale="90000"/>
          </a:bodyPr>
          <a:lstStyle/>
          <a:p>
            <a:r>
              <a:rPr lang="en-US" dirty="0"/>
              <a:t>Group: Find the reciprocal lattice vectors of BCC</a:t>
            </a:r>
          </a:p>
        </p:txBody>
      </p:sp>
      <p:sp>
        <p:nvSpPr>
          <p:cNvPr id="3" name="Content Placeholder 2"/>
          <p:cNvSpPr>
            <a:spLocks noGrp="1"/>
          </p:cNvSpPr>
          <p:nvPr>
            <p:ph idx="1"/>
          </p:nvPr>
        </p:nvSpPr>
        <p:spPr>
          <a:xfrm>
            <a:off x="0" y="1524001"/>
            <a:ext cx="9144000" cy="4267200"/>
          </a:xfrm>
        </p:spPr>
        <p:txBody>
          <a:bodyPr>
            <a:normAutofit fontScale="92500" lnSpcReduction="10000"/>
          </a:bodyPr>
          <a:lstStyle/>
          <a:p>
            <a:r>
              <a:rPr lang="en-US" dirty="0"/>
              <a:t>The primitive lattice vectors for BCC are: </a:t>
            </a:r>
          </a:p>
          <a:p>
            <a:endParaRPr lang="en-US" dirty="0"/>
          </a:p>
          <a:p>
            <a:endParaRPr lang="en-US" dirty="0"/>
          </a:p>
          <a:p>
            <a:endParaRPr lang="en-US" dirty="0"/>
          </a:p>
          <a:p>
            <a:endParaRPr lang="en-US" dirty="0"/>
          </a:p>
          <a:p>
            <a:r>
              <a:rPr lang="en-US" dirty="0"/>
              <a:t>The volume of the primitive cell is ½ a</a:t>
            </a:r>
            <a:r>
              <a:rPr lang="en-US" baseline="30000" dirty="0"/>
              <a:t>3</a:t>
            </a:r>
            <a:r>
              <a:rPr lang="en-US" dirty="0"/>
              <a:t>(2 pts./unit cell)</a:t>
            </a:r>
          </a:p>
          <a:p>
            <a:r>
              <a:rPr lang="en-US" dirty="0"/>
              <a:t>So, the primitive translation vectors in reciprocal space are:</a:t>
            </a:r>
          </a:p>
        </p:txBody>
      </p:sp>
      <p:sp>
        <p:nvSpPr>
          <p:cNvPr id="4" name="Rectangle 3"/>
          <p:cNvSpPr/>
          <p:nvPr/>
        </p:nvSpPr>
        <p:spPr>
          <a:xfrm>
            <a:off x="0" y="5943600"/>
            <a:ext cx="7543800" cy="1477328"/>
          </a:xfrm>
          <a:prstGeom prst="rect">
            <a:avLst/>
          </a:prstGeom>
        </p:spPr>
        <p:txBody>
          <a:bodyPr wrap="square">
            <a:spAutoFit/>
          </a:bodyPr>
          <a:lstStyle/>
          <a:p>
            <a:r>
              <a:rPr lang="en-US" dirty="0"/>
              <a:t>Good websites:</a:t>
            </a:r>
          </a:p>
          <a:p>
            <a:r>
              <a:rPr lang="en-US" dirty="0"/>
              <a:t>http://newton.umsl.edu/run//nano/reltutor2.html</a:t>
            </a:r>
          </a:p>
          <a:p>
            <a:r>
              <a:rPr lang="en-US" dirty="0"/>
              <a:t>http://matter.org.uk/diffraction/geometry/plane_reciprocal_lattices.htm</a:t>
            </a:r>
          </a:p>
          <a:p>
            <a:endParaRPr lang="en-US" dirty="0"/>
          </a:p>
          <a:p>
            <a:endParaRPr lang="en-US" dirty="0"/>
          </a:p>
        </p:txBody>
      </p:sp>
      <p:pic>
        <p:nvPicPr>
          <p:cNvPr id="410626" name="Picture 2"/>
          <p:cNvPicPr>
            <a:picLocks noChangeAspect="1" noChangeArrowheads="1"/>
          </p:cNvPicPr>
          <p:nvPr/>
        </p:nvPicPr>
        <p:blipFill>
          <a:blip r:embed="rId3"/>
          <a:srcRect/>
          <a:stretch>
            <a:fillRect/>
          </a:stretch>
        </p:blipFill>
        <p:spPr bwMode="auto">
          <a:xfrm>
            <a:off x="228600" y="2133600"/>
            <a:ext cx="1752600" cy="1570038"/>
          </a:xfrm>
          <a:prstGeom prst="rect">
            <a:avLst/>
          </a:prstGeom>
          <a:noFill/>
          <a:ln w="9525">
            <a:noFill/>
            <a:miter lim="800000"/>
            <a:headEnd/>
            <a:tailEnd/>
          </a:ln>
          <a:effectLst/>
        </p:spPr>
      </p:pic>
      <p:pic>
        <p:nvPicPr>
          <p:cNvPr id="410628" name="Picture 4"/>
          <p:cNvPicPr>
            <a:picLocks noChangeAspect="1" noChangeArrowheads="1"/>
          </p:cNvPicPr>
          <p:nvPr/>
        </p:nvPicPr>
        <p:blipFill>
          <a:blip r:embed="rId4"/>
          <a:srcRect/>
          <a:stretch>
            <a:fillRect/>
          </a:stretch>
        </p:blipFill>
        <p:spPr bwMode="auto">
          <a:xfrm>
            <a:off x="3048000" y="2057400"/>
            <a:ext cx="4171950" cy="685800"/>
          </a:xfrm>
          <a:prstGeom prst="rect">
            <a:avLst/>
          </a:prstGeom>
          <a:noFill/>
          <a:ln w="9525">
            <a:noFill/>
            <a:miter lim="800000"/>
            <a:headEnd/>
            <a:tailEnd/>
          </a:ln>
          <a:effectLst/>
        </p:spPr>
      </p:pic>
      <p:pic>
        <p:nvPicPr>
          <p:cNvPr id="410629" name="Picture 5"/>
          <p:cNvPicPr>
            <a:picLocks noChangeAspect="1" noChangeArrowheads="1"/>
          </p:cNvPicPr>
          <p:nvPr/>
        </p:nvPicPr>
        <p:blipFill>
          <a:blip r:embed="rId5"/>
          <a:srcRect/>
          <a:stretch>
            <a:fillRect/>
          </a:stretch>
        </p:blipFill>
        <p:spPr bwMode="auto">
          <a:xfrm>
            <a:off x="3124200" y="2667000"/>
            <a:ext cx="4105275" cy="485775"/>
          </a:xfrm>
          <a:prstGeom prst="rect">
            <a:avLst/>
          </a:prstGeom>
          <a:noFill/>
          <a:ln w="9525">
            <a:noFill/>
            <a:miter lim="800000"/>
            <a:headEnd/>
            <a:tailEnd/>
          </a:ln>
          <a:effectLst/>
        </p:spPr>
      </p:pic>
      <p:pic>
        <p:nvPicPr>
          <p:cNvPr id="410630" name="Picture 6"/>
          <p:cNvPicPr>
            <a:picLocks noChangeAspect="1" noChangeArrowheads="1"/>
          </p:cNvPicPr>
          <p:nvPr/>
        </p:nvPicPr>
        <p:blipFill>
          <a:blip r:embed="rId6"/>
          <a:srcRect/>
          <a:stretch>
            <a:fillRect/>
          </a:stretch>
        </p:blipFill>
        <p:spPr bwMode="auto">
          <a:xfrm>
            <a:off x="3124200" y="3124200"/>
            <a:ext cx="4105275" cy="428625"/>
          </a:xfrm>
          <a:prstGeom prst="rect">
            <a:avLst/>
          </a:prstGeom>
          <a:noFill/>
          <a:ln w="9525">
            <a:noFill/>
            <a:miter lim="800000"/>
            <a:headEnd/>
            <a:tailEnd/>
          </a:ln>
          <a:effectLst/>
        </p:spPr>
      </p:pic>
      <p:pic>
        <p:nvPicPr>
          <p:cNvPr id="410631" name="Picture 7"/>
          <p:cNvPicPr>
            <a:picLocks noChangeAspect="1" noChangeArrowheads="1"/>
          </p:cNvPicPr>
          <p:nvPr/>
        </p:nvPicPr>
        <p:blipFill>
          <a:blip r:embed="rId7"/>
          <a:srcRect/>
          <a:stretch>
            <a:fillRect/>
          </a:stretch>
        </p:blipFill>
        <p:spPr bwMode="auto">
          <a:xfrm>
            <a:off x="2667000" y="4958988"/>
            <a:ext cx="2438400" cy="1323278"/>
          </a:xfrm>
          <a:prstGeom prst="rect">
            <a:avLst/>
          </a:prstGeom>
          <a:noFill/>
          <a:ln w="9525">
            <a:noFill/>
            <a:miter lim="800000"/>
            <a:headEnd/>
            <a:tailEnd/>
          </a:ln>
          <a:effectLst/>
        </p:spPr>
      </p:pic>
      <p:graphicFrame>
        <p:nvGraphicFramePr>
          <p:cNvPr id="264193" name="Object 1"/>
          <p:cNvGraphicFramePr>
            <a:graphicFrameLocks noChangeAspect="1"/>
          </p:cNvGraphicFramePr>
          <p:nvPr/>
        </p:nvGraphicFramePr>
        <p:xfrm>
          <a:off x="6811963" y="1447800"/>
          <a:ext cx="2190750" cy="762000"/>
        </p:xfrm>
        <a:graphic>
          <a:graphicData uri="http://schemas.openxmlformats.org/presentationml/2006/ole">
            <mc:AlternateContent xmlns:mc="http://schemas.openxmlformats.org/markup-compatibility/2006">
              <mc:Choice xmlns:v="urn:schemas-microsoft-com:vml" Requires="v">
                <p:oleObj name="Equation" r:id="rId8" imgW="1244520" imgH="431640" progId="Equation.3">
                  <p:embed/>
                </p:oleObj>
              </mc:Choice>
              <mc:Fallback>
                <p:oleObj name="Equation" r:id="rId8" imgW="1244520" imgH="431640" progId="Equation.3">
                  <p:embed/>
                  <p:pic>
                    <p:nvPicPr>
                      <p:cNvPr id="264193" name="Object 1"/>
                      <p:cNvPicPr>
                        <a:picLocks noChangeAspect="1" noChangeArrowheads="1"/>
                      </p:cNvPicPr>
                      <p:nvPr/>
                    </p:nvPicPr>
                    <p:blipFill>
                      <a:blip r:embed="rId9"/>
                      <a:srcRect/>
                      <a:stretch>
                        <a:fillRect/>
                      </a:stretch>
                    </p:blipFill>
                    <p:spPr bwMode="auto">
                      <a:xfrm>
                        <a:off x="6811963" y="1447800"/>
                        <a:ext cx="2190750" cy="762000"/>
                      </a:xfrm>
                      <a:prstGeom prst="rect">
                        <a:avLst/>
                      </a:prstGeom>
                      <a:noFill/>
                      <a:extLst>
                        <a:ext uri="{909E8E84-426E-40DD-AFC4-6F175D3DCCD1}">
                          <a14:hiddenFill xmlns:a14="http://schemas.microsoft.com/office/drawing/2010/main">
                            <a:solidFill>
                              <a:schemeClr val="bg2"/>
                            </a:solidFill>
                          </a14:hiddenFill>
                        </a:ext>
                      </a:extLst>
                    </p:spPr>
                  </p:pic>
                </p:oleObj>
              </mc:Fallback>
            </mc:AlternateContent>
          </a:graphicData>
        </a:graphic>
      </p:graphicFrame>
      <p:sp>
        <p:nvSpPr>
          <p:cNvPr id="5" name="TextBox 4"/>
          <p:cNvSpPr txBox="1"/>
          <p:nvPr/>
        </p:nvSpPr>
        <p:spPr>
          <a:xfrm>
            <a:off x="5486400" y="5410200"/>
            <a:ext cx="2743200" cy="584775"/>
          </a:xfrm>
          <a:prstGeom prst="rect">
            <a:avLst/>
          </a:prstGeom>
          <a:noFill/>
        </p:spPr>
        <p:txBody>
          <a:bodyPr wrap="square" rtlCol="0">
            <a:spAutoFit/>
          </a:bodyPr>
          <a:lstStyle/>
          <a:p>
            <a:r>
              <a:rPr lang="en-US" sz="3200" dirty="0">
                <a:solidFill>
                  <a:srgbClr val="FF0000"/>
                </a:solidFill>
              </a:rPr>
              <a:t>Look familiar?</a:t>
            </a:r>
          </a:p>
        </p:txBody>
      </p:sp>
      <p:grpSp>
        <p:nvGrpSpPr>
          <p:cNvPr id="14" name="Group 13"/>
          <p:cNvGrpSpPr/>
          <p:nvPr/>
        </p:nvGrpSpPr>
        <p:grpSpPr>
          <a:xfrm>
            <a:off x="5562111" y="328705"/>
            <a:ext cx="3505689" cy="1053763"/>
            <a:chOff x="2819155" y="2928867"/>
            <a:chExt cx="3505689" cy="1053763"/>
          </a:xfrm>
        </p:grpSpPr>
        <p:pic>
          <p:nvPicPr>
            <p:cNvPr id="15" name="Picture 14"/>
            <p:cNvPicPr>
              <a:picLocks noChangeAspect="1"/>
            </p:cNvPicPr>
            <p:nvPr/>
          </p:nvPicPr>
          <p:blipFill>
            <a:blip r:embed="rId10"/>
            <a:stretch>
              <a:fillRect/>
            </a:stretch>
          </p:blipFill>
          <p:spPr>
            <a:xfrm>
              <a:off x="2819155" y="2928867"/>
              <a:ext cx="3505689" cy="1000265"/>
            </a:xfrm>
            <a:prstGeom prst="rect">
              <a:avLst/>
            </a:prstGeom>
          </p:spPr>
        </p:pic>
        <p:sp>
          <p:nvSpPr>
            <p:cNvPr id="16" name="TextBox 15"/>
            <p:cNvSpPr txBox="1"/>
            <p:nvPr/>
          </p:nvSpPr>
          <p:spPr>
            <a:xfrm>
              <a:off x="2971800" y="2928867"/>
              <a:ext cx="533400" cy="1015663"/>
            </a:xfrm>
            <a:prstGeom prst="rect">
              <a:avLst/>
            </a:prstGeom>
            <a:noFill/>
          </p:spPr>
          <p:txBody>
            <a:bodyPr wrap="square" rtlCol="0">
              <a:spAutoFit/>
            </a:bodyPr>
            <a:lstStyle/>
            <a:p>
              <a:r>
                <a:rPr lang="en-US" sz="2000" b="1" dirty="0"/>
                <a:t>A</a:t>
              </a:r>
            </a:p>
            <a:p>
              <a:r>
                <a:rPr lang="en-US" sz="2000" b="1" dirty="0"/>
                <a:t>B</a:t>
              </a:r>
            </a:p>
            <a:p>
              <a:r>
                <a:rPr lang="en-US" sz="2000" b="1" dirty="0"/>
                <a:t>C</a:t>
              </a:r>
            </a:p>
          </p:txBody>
        </p:sp>
        <p:sp>
          <p:nvSpPr>
            <p:cNvPr id="17" name="TextBox 16"/>
            <p:cNvSpPr txBox="1"/>
            <p:nvPr/>
          </p:nvSpPr>
          <p:spPr>
            <a:xfrm>
              <a:off x="3962400" y="2966967"/>
              <a:ext cx="533400" cy="1015663"/>
            </a:xfrm>
            <a:prstGeom prst="rect">
              <a:avLst/>
            </a:prstGeom>
            <a:noFill/>
          </p:spPr>
          <p:txBody>
            <a:bodyPr wrap="square" rtlCol="0">
              <a:spAutoFit/>
            </a:bodyPr>
            <a:lstStyle/>
            <a:p>
              <a:r>
                <a:rPr lang="en-US" sz="2000" b="1" dirty="0"/>
                <a:t>D</a:t>
              </a:r>
            </a:p>
            <a:p>
              <a:r>
                <a:rPr lang="en-US" sz="2000" b="1" dirty="0"/>
                <a:t>E</a:t>
              </a:r>
            </a:p>
            <a:p>
              <a:r>
                <a:rPr lang="en-US" sz="2000" b="1" dirty="0"/>
                <a:t>F</a:t>
              </a:r>
            </a:p>
          </p:txBody>
        </p:sp>
        <p:sp>
          <p:nvSpPr>
            <p:cNvPr id="18" name="TextBox 17"/>
            <p:cNvSpPr txBox="1"/>
            <p:nvPr/>
          </p:nvSpPr>
          <p:spPr>
            <a:xfrm>
              <a:off x="4953000" y="2966967"/>
              <a:ext cx="1219200" cy="1015663"/>
            </a:xfrm>
            <a:prstGeom prst="rect">
              <a:avLst/>
            </a:prstGeom>
            <a:noFill/>
          </p:spPr>
          <p:txBody>
            <a:bodyPr wrap="square" rtlCol="0">
              <a:spAutoFit/>
            </a:bodyPr>
            <a:lstStyle/>
            <a:p>
              <a:r>
                <a:rPr lang="en-US" sz="2000" b="1" dirty="0"/>
                <a:t>B F – E C</a:t>
              </a:r>
            </a:p>
            <a:p>
              <a:r>
                <a:rPr lang="en-US" sz="2000" b="1" dirty="0"/>
                <a:t>D C – A F</a:t>
              </a:r>
            </a:p>
            <a:p>
              <a:r>
                <a:rPr lang="en-US" sz="2000" b="1" dirty="0"/>
                <a:t>A E – B C</a:t>
              </a:r>
            </a:p>
          </p:txBody>
        </p:sp>
      </p:grpSp>
    </p:spTree>
    <p:extLst>
      <p:ext uri="{BB962C8B-B14F-4D97-AF65-F5344CB8AC3E}">
        <p14:creationId xmlns:p14="http://schemas.microsoft.com/office/powerpoint/2010/main" val="34950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64193"/>
                                        </p:tgtEl>
                                        <p:attrNameLst>
                                          <p:attrName>style.visibility</p:attrName>
                                        </p:attrNameLst>
                                      </p:cBhvr>
                                      <p:to>
                                        <p:strVal val="visible"/>
                                      </p:to>
                                    </p:set>
                                    <p:anim calcmode="lin" valueType="num">
                                      <p:cBhvr additive="base">
                                        <p:cTn id="11" dur="500" fill="hold"/>
                                        <p:tgtEl>
                                          <p:spTgt spid="264193"/>
                                        </p:tgtEl>
                                        <p:attrNameLst>
                                          <p:attrName>ppt_x</p:attrName>
                                        </p:attrNameLst>
                                      </p:cBhvr>
                                      <p:tavLst>
                                        <p:tav tm="0">
                                          <p:val>
                                            <p:strVal val="#ppt_x"/>
                                          </p:val>
                                        </p:tav>
                                        <p:tav tm="100000">
                                          <p:val>
                                            <p:strVal val="#ppt_x"/>
                                          </p:val>
                                        </p:tav>
                                      </p:tavLst>
                                    </p:anim>
                                    <p:anim calcmode="lin" valueType="num">
                                      <p:cBhvr additive="base">
                                        <p:cTn id="12" dur="500" fill="hold"/>
                                        <p:tgtEl>
                                          <p:spTgt spid="26419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06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80" name="Object 4"/>
          <p:cNvGraphicFramePr>
            <a:graphicFrameLocks noChangeAspect="1"/>
          </p:cNvGraphicFramePr>
          <p:nvPr/>
        </p:nvGraphicFramePr>
        <p:xfrm>
          <a:off x="655638" y="1271681"/>
          <a:ext cx="7786687" cy="5449887"/>
        </p:xfrm>
        <a:graphic>
          <a:graphicData uri="http://schemas.openxmlformats.org/presentationml/2006/ole">
            <mc:AlternateContent xmlns:mc="http://schemas.openxmlformats.org/markup-compatibility/2006">
              <mc:Choice xmlns:v="urn:schemas-microsoft-com:vml" Requires="v">
                <p:oleObj name="Equation" r:id="rId3" imgW="7785100" imgH="5448300" progId="">
                  <p:embed/>
                </p:oleObj>
              </mc:Choice>
              <mc:Fallback>
                <p:oleObj name="Equation" r:id="rId3" imgW="7785100" imgH="5448300" progId="">
                  <p:embed/>
                  <p:pic>
                    <p:nvPicPr>
                      <p:cNvPr id="562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271681"/>
                        <a:ext cx="77866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nvGraphicFramePr>
        <p:xfrm>
          <a:off x="304800" y="2273393"/>
          <a:ext cx="603250" cy="542925"/>
        </p:xfrm>
        <a:graphic>
          <a:graphicData uri="http://schemas.openxmlformats.org/presentationml/2006/ole">
            <mc:AlternateContent xmlns:mc="http://schemas.openxmlformats.org/markup-compatibility/2006">
              <mc:Choice xmlns:v="urn:schemas-microsoft-com:vml" Requires="v">
                <p:oleObj name="Equation" r:id="rId5" imgW="253800" imgH="228600" progId="Equation.3">
                  <p:embed/>
                </p:oleObj>
              </mc:Choice>
              <mc:Fallback>
                <p:oleObj name="Equation" r:id="rId5" imgW="253800" imgH="228600" progId="Equation.3">
                  <p:embed/>
                  <p:pic>
                    <p:nvPicPr>
                      <p:cNvPr id="64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33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0" name="Object 4"/>
          <p:cNvGraphicFramePr>
            <a:graphicFrameLocks noChangeAspect="1"/>
          </p:cNvGraphicFramePr>
          <p:nvPr/>
        </p:nvGraphicFramePr>
        <p:xfrm>
          <a:off x="1752600" y="5845268"/>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6492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845268"/>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1" name="Object 5"/>
          <p:cNvGraphicFramePr>
            <a:graphicFrameLocks noChangeAspect="1"/>
          </p:cNvGraphicFramePr>
          <p:nvPr/>
        </p:nvGraphicFramePr>
        <p:xfrm>
          <a:off x="1752600" y="6311993"/>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922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119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7" name="Rectangle 6"/>
          <p:cNvSpPr/>
          <p:nvPr/>
        </p:nvSpPr>
        <p:spPr>
          <a:xfrm>
            <a:off x="579438" y="2959192"/>
            <a:ext cx="7620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021" y="5549993"/>
            <a:ext cx="7620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599" y="2012248"/>
            <a:ext cx="8213725" cy="946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p:cNvPicPr>
            <a:picLocks noChangeAspect="1" noChangeArrowheads="1"/>
          </p:cNvPicPr>
          <p:nvPr/>
        </p:nvPicPr>
        <p:blipFill>
          <a:blip r:embed="rId9"/>
          <a:srcRect/>
          <a:stretch>
            <a:fillRect/>
          </a:stretch>
        </p:blipFill>
        <p:spPr bwMode="auto">
          <a:xfrm>
            <a:off x="908050" y="893295"/>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nvGraphicFramePr>
        <p:xfrm>
          <a:off x="256529" y="838200"/>
          <a:ext cx="603250" cy="542925"/>
        </p:xfrm>
        <a:graphic>
          <a:graphicData uri="http://schemas.openxmlformats.org/presentationml/2006/ole">
            <mc:AlternateContent xmlns:mc="http://schemas.openxmlformats.org/markup-compatibility/2006">
              <mc:Choice xmlns:v="urn:schemas-microsoft-com:vml" Requires="v">
                <p:oleObj name="Equation" r:id="rId10" imgW="253800" imgH="228600" progId="Equation.3">
                  <p:embed/>
                </p:oleObj>
              </mc:Choice>
              <mc:Fallback>
                <p:oleObj name="Equation" r:id="rId10" imgW="253800" imgH="228600" progId="Equation.3">
                  <p:embed/>
                  <p:pic>
                    <p:nvPicPr>
                      <p:cNvPr id="1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29" y="8382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3" name="Rectangle 2"/>
          <p:cNvSpPr/>
          <p:nvPr/>
        </p:nvSpPr>
        <p:spPr>
          <a:xfrm>
            <a:off x="3964973" y="3661988"/>
            <a:ext cx="1369027"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 y="3644993"/>
            <a:ext cx="81534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78" name="Rectangle 2"/>
          <p:cNvSpPr>
            <a:spLocks noGrp="1" noChangeArrowheads="1"/>
          </p:cNvSpPr>
          <p:nvPr>
            <p:ph type="title"/>
          </p:nvPr>
        </p:nvSpPr>
        <p:spPr>
          <a:xfrm>
            <a:off x="228600" y="37322"/>
            <a:ext cx="8686800" cy="774607"/>
          </a:xfrm>
        </p:spPr>
        <p:txBody>
          <a:bodyPr>
            <a:normAutofit fontScale="90000"/>
          </a:bodyPr>
          <a:lstStyle/>
          <a:p>
            <a:r>
              <a:rPr lang="en-US" dirty="0"/>
              <a:t>Group: Find the structure factor for BCC. </a:t>
            </a:r>
            <a:r>
              <a:rPr lang="en-US" sz="3100" dirty="0">
                <a:solidFill>
                  <a:srgbClr val="FF0000"/>
                </a:solidFill>
              </a:rPr>
              <a:t>Under what </a:t>
            </a:r>
            <a:r>
              <a:rPr lang="en-US" sz="3100" dirty="0" err="1">
                <a:solidFill>
                  <a:srgbClr val="FF0000"/>
                </a:solidFill>
              </a:rPr>
              <a:t>h,k,l</a:t>
            </a:r>
            <a:r>
              <a:rPr lang="en-US" sz="3100" dirty="0">
                <a:solidFill>
                  <a:srgbClr val="FF0000"/>
                </a:solidFill>
              </a:rPr>
              <a:t> is it non-zero?</a:t>
            </a:r>
            <a:endParaRPr lang="en-US" dirty="0">
              <a:solidFill>
                <a:srgbClr val="FF0000"/>
              </a:solidFill>
            </a:endParaRPr>
          </a:p>
        </p:txBody>
      </p:sp>
    </p:spTree>
    <p:extLst>
      <p:ext uri="{BB962C8B-B14F-4D97-AF65-F5344CB8AC3E}">
        <p14:creationId xmlns:p14="http://schemas.microsoft.com/office/powerpoint/2010/main" val="364188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80" name="Object 4"/>
          <p:cNvGraphicFramePr>
            <a:graphicFrameLocks noChangeAspect="1"/>
          </p:cNvGraphicFramePr>
          <p:nvPr/>
        </p:nvGraphicFramePr>
        <p:xfrm>
          <a:off x="655638" y="1271681"/>
          <a:ext cx="7786687" cy="5449887"/>
        </p:xfrm>
        <a:graphic>
          <a:graphicData uri="http://schemas.openxmlformats.org/presentationml/2006/ole">
            <mc:AlternateContent xmlns:mc="http://schemas.openxmlformats.org/markup-compatibility/2006">
              <mc:Choice xmlns:v="urn:schemas-microsoft-com:vml" Requires="v">
                <p:oleObj name="Equation" r:id="rId3" imgW="7785100" imgH="5448300" progId="">
                  <p:embed/>
                </p:oleObj>
              </mc:Choice>
              <mc:Fallback>
                <p:oleObj name="Equation" r:id="rId3" imgW="7785100" imgH="5448300" progId="">
                  <p:embed/>
                  <p:pic>
                    <p:nvPicPr>
                      <p:cNvPr id="562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271681"/>
                        <a:ext cx="77866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nvGraphicFramePr>
        <p:xfrm>
          <a:off x="304800" y="2273393"/>
          <a:ext cx="603250" cy="542925"/>
        </p:xfrm>
        <a:graphic>
          <a:graphicData uri="http://schemas.openxmlformats.org/presentationml/2006/ole">
            <mc:AlternateContent xmlns:mc="http://schemas.openxmlformats.org/markup-compatibility/2006">
              <mc:Choice xmlns:v="urn:schemas-microsoft-com:vml" Requires="v">
                <p:oleObj name="Equation" r:id="rId5" imgW="253800" imgH="228600" progId="Equation.3">
                  <p:embed/>
                </p:oleObj>
              </mc:Choice>
              <mc:Fallback>
                <p:oleObj name="Equation" r:id="rId5" imgW="253800" imgH="228600" progId="Equation.3">
                  <p:embed/>
                  <p:pic>
                    <p:nvPicPr>
                      <p:cNvPr id="64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33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0" name="Object 4"/>
          <p:cNvGraphicFramePr>
            <a:graphicFrameLocks noChangeAspect="1"/>
          </p:cNvGraphicFramePr>
          <p:nvPr/>
        </p:nvGraphicFramePr>
        <p:xfrm>
          <a:off x="1752600" y="5845268"/>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6492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845268"/>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1" name="Object 5"/>
          <p:cNvGraphicFramePr>
            <a:graphicFrameLocks noChangeAspect="1"/>
          </p:cNvGraphicFramePr>
          <p:nvPr/>
        </p:nvGraphicFramePr>
        <p:xfrm>
          <a:off x="1752600" y="6311993"/>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922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119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9" name="Rectangle 8"/>
          <p:cNvSpPr/>
          <p:nvPr/>
        </p:nvSpPr>
        <p:spPr>
          <a:xfrm>
            <a:off x="21021" y="5549993"/>
            <a:ext cx="7620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p:cNvPicPr>
            <a:picLocks noChangeAspect="1" noChangeArrowheads="1"/>
          </p:cNvPicPr>
          <p:nvPr/>
        </p:nvPicPr>
        <p:blipFill>
          <a:blip r:embed="rId9"/>
          <a:srcRect/>
          <a:stretch>
            <a:fillRect/>
          </a:stretch>
        </p:blipFill>
        <p:spPr bwMode="auto">
          <a:xfrm>
            <a:off x="908050" y="893295"/>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nvGraphicFramePr>
        <p:xfrm>
          <a:off x="256529" y="838200"/>
          <a:ext cx="603250" cy="542925"/>
        </p:xfrm>
        <a:graphic>
          <a:graphicData uri="http://schemas.openxmlformats.org/presentationml/2006/ole">
            <mc:AlternateContent xmlns:mc="http://schemas.openxmlformats.org/markup-compatibility/2006">
              <mc:Choice xmlns:v="urn:schemas-microsoft-com:vml" Requires="v">
                <p:oleObj name="Equation" r:id="rId10" imgW="253800" imgH="228600" progId="Equation.3">
                  <p:embed/>
                </p:oleObj>
              </mc:Choice>
              <mc:Fallback>
                <p:oleObj name="Equation" r:id="rId10" imgW="253800" imgH="228600" progId="Equation.3">
                  <p:embed/>
                  <p:pic>
                    <p:nvPicPr>
                      <p:cNvPr id="1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29" y="8382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3" name="Rectangle 2"/>
          <p:cNvSpPr/>
          <p:nvPr/>
        </p:nvSpPr>
        <p:spPr>
          <a:xfrm>
            <a:off x="3964973" y="3661988"/>
            <a:ext cx="1369027"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 y="3644993"/>
            <a:ext cx="81534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78" name="Rectangle 2"/>
          <p:cNvSpPr>
            <a:spLocks noGrp="1" noChangeArrowheads="1"/>
          </p:cNvSpPr>
          <p:nvPr>
            <p:ph type="title"/>
          </p:nvPr>
        </p:nvSpPr>
        <p:spPr>
          <a:xfrm>
            <a:off x="228600" y="37322"/>
            <a:ext cx="8686800" cy="774607"/>
          </a:xfrm>
        </p:spPr>
        <p:txBody>
          <a:bodyPr>
            <a:normAutofit fontScale="90000"/>
          </a:bodyPr>
          <a:lstStyle/>
          <a:p>
            <a:r>
              <a:rPr lang="en-US" dirty="0"/>
              <a:t>Group: Find the structure factor for BCC. </a:t>
            </a:r>
            <a:r>
              <a:rPr lang="en-US" sz="3100" dirty="0">
                <a:solidFill>
                  <a:srgbClr val="FF0000"/>
                </a:solidFill>
              </a:rPr>
              <a:t>Under what </a:t>
            </a:r>
            <a:r>
              <a:rPr lang="en-US" sz="3100" dirty="0" err="1">
                <a:solidFill>
                  <a:srgbClr val="FF0000"/>
                </a:solidFill>
              </a:rPr>
              <a:t>h,k,l</a:t>
            </a:r>
            <a:r>
              <a:rPr lang="en-US" sz="3100" dirty="0">
                <a:solidFill>
                  <a:srgbClr val="FF0000"/>
                </a:solidFill>
              </a:rPr>
              <a:t> is it non-zero?</a:t>
            </a:r>
            <a:endParaRPr lang="en-US" dirty="0">
              <a:solidFill>
                <a:srgbClr val="FF0000"/>
              </a:solidFill>
            </a:endParaRPr>
          </a:p>
        </p:txBody>
      </p:sp>
    </p:spTree>
    <p:extLst>
      <p:ext uri="{BB962C8B-B14F-4D97-AF65-F5344CB8AC3E}">
        <p14:creationId xmlns:p14="http://schemas.microsoft.com/office/powerpoint/2010/main" val="207748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80" name="Object 4"/>
          <p:cNvGraphicFramePr>
            <a:graphicFrameLocks noChangeAspect="1"/>
          </p:cNvGraphicFramePr>
          <p:nvPr/>
        </p:nvGraphicFramePr>
        <p:xfrm>
          <a:off x="655638" y="1271681"/>
          <a:ext cx="7786687" cy="5449887"/>
        </p:xfrm>
        <a:graphic>
          <a:graphicData uri="http://schemas.openxmlformats.org/presentationml/2006/ole">
            <mc:AlternateContent xmlns:mc="http://schemas.openxmlformats.org/markup-compatibility/2006">
              <mc:Choice xmlns:v="urn:schemas-microsoft-com:vml" Requires="v">
                <p:oleObj name="Equation" r:id="rId3" imgW="7785100" imgH="5448300" progId="">
                  <p:embed/>
                </p:oleObj>
              </mc:Choice>
              <mc:Fallback>
                <p:oleObj name="Equation" r:id="rId3" imgW="7785100" imgH="5448300" progId="">
                  <p:embed/>
                  <p:pic>
                    <p:nvPicPr>
                      <p:cNvPr id="562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271681"/>
                        <a:ext cx="77866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nvGraphicFramePr>
        <p:xfrm>
          <a:off x="304800" y="2273393"/>
          <a:ext cx="603250" cy="542925"/>
        </p:xfrm>
        <a:graphic>
          <a:graphicData uri="http://schemas.openxmlformats.org/presentationml/2006/ole">
            <mc:AlternateContent xmlns:mc="http://schemas.openxmlformats.org/markup-compatibility/2006">
              <mc:Choice xmlns:v="urn:schemas-microsoft-com:vml" Requires="v">
                <p:oleObj name="Equation" r:id="rId5" imgW="253800" imgH="228600" progId="Equation.3">
                  <p:embed/>
                </p:oleObj>
              </mc:Choice>
              <mc:Fallback>
                <p:oleObj name="Equation" r:id="rId5" imgW="253800" imgH="228600" progId="Equation.3">
                  <p:embed/>
                  <p:pic>
                    <p:nvPicPr>
                      <p:cNvPr id="64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33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0" name="Object 4"/>
          <p:cNvGraphicFramePr>
            <a:graphicFrameLocks noChangeAspect="1"/>
          </p:cNvGraphicFramePr>
          <p:nvPr/>
        </p:nvGraphicFramePr>
        <p:xfrm>
          <a:off x="1752600" y="5845268"/>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6492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845268"/>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1" name="Object 5"/>
          <p:cNvGraphicFramePr>
            <a:graphicFrameLocks noChangeAspect="1"/>
          </p:cNvGraphicFramePr>
          <p:nvPr/>
        </p:nvGraphicFramePr>
        <p:xfrm>
          <a:off x="1752600" y="6311993"/>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922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119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9" name="Rectangle 8"/>
          <p:cNvSpPr/>
          <p:nvPr/>
        </p:nvSpPr>
        <p:spPr>
          <a:xfrm>
            <a:off x="21021" y="5549993"/>
            <a:ext cx="7620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p:cNvPicPr>
            <a:picLocks noChangeAspect="1" noChangeArrowheads="1"/>
          </p:cNvPicPr>
          <p:nvPr/>
        </p:nvPicPr>
        <p:blipFill>
          <a:blip r:embed="rId9"/>
          <a:srcRect/>
          <a:stretch>
            <a:fillRect/>
          </a:stretch>
        </p:blipFill>
        <p:spPr bwMode="auto">
          <a:xfrm>
            <a:off x="908050" y="893295"/>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nvGraphicFramePr>
        <p:xfrm>
          <a:off x="256529" y="838200"/>
          <a:ext cx="603250" cy="542925"/>
        </p:xfrm>
        <a:graphic>
          <a:graphicData uri="http://schemas.openxmlformats.org/presentationml/2006/ole">
            <mc:AlternateContent xmlns:mc="http://schemas.openxmlformats.org/markup-compatibility/2006">
              <mc:Choice xmlns:v="urn:schemas-microsoft-com:vml" Requires="v">
                <p:oleObj name="Equation" r:id="rId10" imgW="253800" imgH="228600" progId="Equation.3">
                  <p:embed/>
                </p:oleObj>
              </mc:Choice>
              <mc:Fallback>
                <p:oleObj name="Equation" r:id="rId10" imgW="253800" imgH="228600" progId="Equation.3">
                  <p:embed/>
                  <p:pic>
                    <p:nvPicPr>
                      <p:cNvPr id="1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29" y="8382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3" name="Rectangle 2"/>
          <p:cNvSpPr/>
          <p:nvPr/>
        </p:nvSpPr>
        <p:spPr>
          <a:xfrm>
            <a:off x="3964973" y="3661988"/>
            <a:ext cx="1369027"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 y="3644993"/>
            <a:ext cx="81534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78" name="Rectangle 2"/>
          <p:cNvSpPr>
            <a:spLocks noGrp="1" noChangeArrowheads="1"/>
          </p:cNvSpPr>
          <p:nvPr>
            <p:ph type="title"/>
          </p:nvPr>
        </p:nvSpPr>
        <p:spPr>
          <a:xfrm>
            <a:off x="228600" y="37322"/>
            <a:ext cx="8686800" cy="774607"/>
          </a:xfrm>
        </p:spPr>
        <p:txBody>
          <a:bodyPr>
            <a:normAutofit fontScale="90000"/>
          </a:bodyPr>
          <a:lstStyle/>
          <a:p>
            <a:r>
              <a:rPr lang="en-US" dirty="0"/>
              <a:t>Group: Find the structure factor for BCC. </a:t>
            </a:r>
            <a:r>
              <a:rPr lang="en-US" sz="3100" dirty="0">
                <a:solidFill>
                  <a:srgbClr val="FF0000"/>
                </a:solidFill>
              </a:rPr>
              <a:t>Under what </a:t>
            </a:r>
            <a:r>
              <a:rPr lang="en-US" sz="3100" dirty="0" err="1">
                <a:solidFill>
                  <a:srgbClr val="FF0000"/>
                </a:solidFill>
              </a:rPr>
              <a:t>h,k,l</a:t>
            </a:r>
            <a:r>
              <a:rPr lang="en-US" sz="3100" dirty="0">
                <a:solidFill>
                  <a:srgbClr val="FF0000"/>
                </a:solidFill>
              </a:rPr>
              <a:t> is it non-zero?</a:t>
            </a:r>
            <a:endParaRPr lang="en-US" dirty="0">
              <a:solidFill>
                <a:srgbClr val="FF0000"/>
              </a:solidFill>
            </a:endParaRPr>
          </a:p>
        </p:txBody>
      </p:sp>
      <p:pic>
        <p:nvPicPr>
          <p:cNvPr id="14" name="Picture 13">
            <a:extLst>
              <a:ext uri="{FF2B5EF4-FFF2-40B4-BE49-F238E27FC236}">
                <a16:creationId xmlns:a16="http://schemas.microsoft.com/office/drawing/2014/main" id="{A27946B7-0AEF-49D8-B9B1-A99E8F70EF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38965" y="4824595"/>
            <a:ext cx="3336829" cy="725398"/>
          </a:xfrm>
          <a:prstGeom prst="rect">
            <a:avLst/>
          </a:prstGeom>
        </p:spPr>
      </p:pic>
    </p:spTree>
    <p:extLst>
      <p:ext uri="{BB962C8B-B14F-4D97-AF65-F5344CB8AC3E}">
        <p14:creationId xmlns:p14="http://schemas.microsoft.com/office/powerpoint/2010/main" val="273162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80" name="Object 4"/>
          <p:cNvGraphicFramePr>
            <a:graphicFrameLocks noChangeAspect="1"/>
          </p:cNvGraphicFramePr>
          <p:nvPr/>
        </p:nvGraphicFramePr>
        <p:xfrm>
          <a:off x="655638" y="1271681"/>
          <a:ext cx="7786687" cy="5449887"/>
        </p:xfrm>
        <a:graphic>
          <a:graphicData uri="http://schemas.openxmlformats.org/presentationml/2006/ole">
            <mc:AlternateContent xmlns:mc="http://schemas.openxmlformats.org/markup-compatibility/2006">
              <mc:Choice xmlns:v="urn:schemas-microsoft-com:vml" Requires="v">
                <p:oleObj name="Equation" r:id="rId3" imgW="7785100" imgH="5448300" progId="">
                  <p:embed/>
                </p:oleObj>
              </mc:Choice>
              <mc:Fallback>
                <p:oleObj name="Equation" r:id="rId3" imgW="7785100" imgH="5448300" progId="">
                  <p:embed/>
                  <p:pic>
                    <p:nvPicPr>
                      <p:cNvPr id="5621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271681"/>
                        <a:ext cx="77866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nvGraphicFramePr>
        <p:xfrm>
          <a:off x="304800" y="2273393"/>
          <a:ext cx="603250" cy="542925"/>
        </p:xfrm>
        <a:graphic>
          <a:graphicData uri="http://schemas.openxmlformats.org/presentationml/2006/ole">
            <mc:AlternateContent xmlns:mc="http://schemas.openxmlformats.org/markup-compatibility/2006">
              <mc:Choice xmlns:v="urn:schemas-microsoft-com:vml" Requires="v">
                <p:oleObj name="Equation" r:id="rId5" imgW="253800" imgH="228600" progId="Equation.3">
                  <p:embed/>
                </p:oleObj>
              </mc:Choice>
              <mc:Fallback>
                <p:oleObj name="Equation" r:id="rId5" imgW="253800" imgH="228600" progId="Equation.3">
                  <p:embed/>
                  <p:pic>
                    <p:nvPicPr>
                      <p:cNvPr id="64921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33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0" name="Object 4"/>
          <p:cNvGraphicFramePr>
            <a:graphicFrameLocks noChangeAspect="1"/>
          </p:cNvGraphicFramePr>
          <p:nvPr/>
        </p:nvGraphicFramePr>
        <p:xfrm>
          <a:off x="1752600" y="5845268"/>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64922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845268"/>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1" name="Object 5"/>
          <p:cNvGraphicFramePr>
            <a:graphicFrameLocks noChangeAspect="1"/>
          </p:cNvGraphicFramePr>
          <p:nvPr/>
        </p:nvGraphicFramePr>
        <p:xfrm>
          <a:off x="1752600" y="6311993"/>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649221"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119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9" name="Rectangle 8"/>
          <p:cNvSpPr/>
          <p:nvPr/>
        </p:nvSpPr>
        <p:spPr>
          <a:xfrm>
            <a:off x="21021" y="5549993"/>
            <a:ext cx="7620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9"/>
          <p:cNvPicPr>
            <a:picLocks noChangeAspect="1" noChangeArrowheads="1"/>
          </p:cNvPicPr>
          <p:nvPr/>
        </p:nvPicPr>
        <p:blipFill>
          <a:blip r:embed="rId9"/>
          <a:srcRect/>
          <a:stretch>
            <a:fillRect/>
          </a:stretch>
        </p:blipFill>
        <p:spPr bwMode="auto">
          <a:xfrm>
            <a:off x="908050" y="893295"/>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nvGraphicFramePr>
        <p:xfrm>
          <a:off x="256529" y="838200"/>
          <a:ext cx="603250" cy="542925"/>
        </p:xfrm>
        <a:graphic>
          <a:graphicData uri="http://schemas.openxmlformats.org/presentationml/2006/ole">
            <mc:AlternateContent xmlns:mc="http://schemas.openxmlformats.org/markup-compatibility/2006">
              <mc:Choice xmlns:v="urn:schemas-microsoft-com:vml" Requires="v">
                <p:oleObj name="Equation" r:id="rId10" imgW="253800" imgH="228600" progId="Equation.3">
                  <p:embed/>
                </p:oleObj>
              </mc:Choice>
              <mc:Fallback>
                <p:oleObj name="Equation" r:id="rId10" imgW="253800" imgH="228600" progId="Equation.3">
                  <p:embed/>
                  <p:pic>
                    <p:nvPicPr>
                      <p:cNvPr id="13"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29" y="8382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20735" y="2959193"/>
            <a:ext cx="3336829" cy="725398"/>
          </a:xfrm>
          <a:prstGeom prst="rect">
            <a:avLst/>
          </a:prstGeom>
        </p:spPr>
      </p:pic>
      <p:sp>
        <p:nvSpPr>
          <p:cNvPr id="3" name="Rectangle 2"/>
          <p:cNvSpPr/>
          <p:nvPr/>
        </p:nvSpPr>
        <p:spPr>
          <a:xfrm>
            <a:off x="3964973" y="3661988"/>
            <a:ext cx="1369027"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78" name="Rectangle 2"/>
          <p:cNvSpPr>
            <a:spLocks noGrp="1" noChangeArrowheads="1"/>
          </p:cNvSpPr>
          <p:nvPr>
            <p:ph type="title"/>
          </p:nvPr>
        </p:nvSpPr>
        <p:spPr>
          <a:xfrm>
            <a:off x="228600" y="37322"/>
            <a:ext cx="8686800" cy="774607"/>
          </a:xfrm>
        </p:spPr>
        <p:txBody>
          <a:bodyPr>
            <a:normAutofit fontScale="90000"/>
          </a:bodyPr>
          <a:lstStyle/>
          <a:p>
            <a:r>
              <a:rPr lang="en-US" dirty="0"/>
              <a:t>Group: Find the structure factor for BCC. </a:t>
            </a:r>
            <a:r>
              <a:rPr lang="en-US" sz="3100" dirty="0">
                <a:solidFill>
                  <a:srgbClr val="FF0000"/>
                </a:solidFill>
              </a:rPr>
              <a:t>Under what </a:t>
            </a:r>
            <a:r>
              <a:rPr lang="en-US" sz="3100" dirty="0" err="1">
                <a:solidFill>
                  <a:srgbClr val="FF0000"/>
                </a:solidFill>
              </a:rPr>
              <a:t>h,k,l</a:t>
            </a:r>
            <a:r>
              <a:rPr lang="en-US" sz="3100" dirty="0">
                <a:solidFill>
                  <a:srgbClr val="FF0000"/>
                </a:solidFill>
              </a:rPr>
              <a:t> is it non-zero?</a:t>
            </a:r>
            <a:endParaRPr lang="en-US" dirty="0">
              <a:solidFill>
                <a:srgbClr val="FF0000"/>
              </a:solidFill>
            </a:endParaRPr>
          </a:p>
        </p:txBody>
      </p:sp>
    </p:spTree>
    <p:extLst>
      <p:ext uri="{BB962C8B-B14F-4D97-AF65-F5344CB8AC3E}">
        <p14:creationId xmlns:p14="http://schemas.microsoft.com/office/powerpoint/2010/main" val="15343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2180" name="Object 4"/>
          <p:cNvGraphicFramePr>
            <a:graphicFrameLocks noChangeAspect="1"/>
          </p:cNvGraphicFramePr>
          <p:nvPr>
            <p:extLst>
              <p:ext uri="{D42A27DB-BD31-4B8C-83A1-F6EECF244321}">
                <p14:modId xmlns:p14="http://schemas.microsoft.com/office/powerpoint/2010/main" val="1323261436"/>
              </p:ext>
            </p:extLst>
          </p:nvPr>
        </p:nvGraphicFramePr>
        <p:xfrm>
          <a:off x="655638" y="1271681"/>
          <a:ext cx="7786687" cy="5449887"/>
        </p:xfrm>
        <a:graphic>
          <a:graphicData uri="http://schemas.openxmlformats.org/presentationml/2006/ole">
            <mc:AlternateContent xmlns:mc="http://schemas.openxmlformats.org/markup-compatibility/2006">
              <mc:Choice xmlns:v="urn:schemas-microsoft-com:vml" Requires="v">
                <p:oleObj name="Equation" r:id="rId3" imgW="7785100" imgH="5448300" progId="">
                  <p:embed/>
                </p:oleObj>
              </mc:Choice>
              <mc:Fallback>
                <p:oleObj name="Equation" r:id="rId3" imgW="7785100" imgH="5448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8" y="1271681"/>
                        <a:ext cx="778668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9219" name="Object 3"/>
          <p:cNvGraphicFramePr>
            <a:graphicFrameLocks noChangeAspect="1"/>
          </p:cNvGraphicFramePr>
          <p:nvPr>
            <p:extLst>
              <p:ext uri="{D42A27DB-BD31-4B8C-83A1-F6EECF244321}">
                <p14:modId xmlns:p14="http://schemas.microsoft.com/office/powerpoint/2010/main" val="1839042980"/>
              </p:ext>
            </p:extLst>
          </p:nvPr>
        </p:nvGraphicFramePr>
        <p:xfrm>
          <a:off x="304800" y="2273393"/>
          <a:ext cx="603250" cy="542925"/>
        </p:xfrm>
        <a:graphic>
          <a:graphicData uri="http://schemas.openxmlformats.org/presentationml/2006/ole">
            <mc:AlternateContent xmlns:mc="http://schemas.openxmlformats.org/markup-compatibility/2006">
              <mc:Choice xmlns:v="urn:schemas-microsoft-com:vml" Requires="v">
                <p:oleObj name="Equation" r:id="rId5" imgW="253800" imgH="228600" progId="Equation.3">
                  <p:embed/>
                </p:oleObj>
              </mc:Choice>
              <mc:Fallback>
                <p:oleObj name="Equation" r:id="rId5" imgW="25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2733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0" name="Object 4"/>
          <p:cNvGraphicFramePr>
            <a:graphicFrameLocks noChangeAspect="1"/>
          </p:cNvGraphicFramePr>
          <p:nvPr>
            <p:extLst>
              <p:ext uri="{D42A27DB-BD31-4B8C-83A1-F6EECF244321}">
                <p14:modId xmlns:p14="http://schemas.microsoft.com/office/powerpoint/2010/main" val="861400184"/>
              </p:ext>
            </p:extLst>
          </p:nvPr>
        </p:nvGraphicFramePr>
        <p:xfrm>
          <a:off x="1752600" y="5845268"/>
          <a:ext cx="603250" cy="542925"/>
        </p:xfrm>
        <a:graphic>
          <a:graphicData uri="http://schemas.openxmlformats.org/presentationml/2006/ole">
            <mc:AlternateContent xmlns:mc="http://schemas.openxmlformats.org/markup-compatibility/2006">
              <mc:Choice xmlns:v="urn:schemas-microsoft-com:vml" Requires="v">
                <p:oleObj name="Equation" r:id="rId7" imgW="253800" imgH="228600" progId="Equation.3">
                  <p:embed/>
                </p:oleObj>
              </mc:Choice>
              <mc:Fallback>
                <p:oleObj name="Equation" r:id="rId7" imgW="25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845268"/>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649221" name="Object 5"/>
          <p:cNvGraphicFramePr>
            <a:graphicFrameLocks noChangeAspect="1"/>
          </p:cNvGraphicFramePr>
          <p:nvPr>
            <p:extLst>
              <p:ext uri="{D42A27DB-BD31-4B8C-83A1-F6EECF244321}">
                <p14:modId xmlns:p14="http://schemas.microsoft.com/office/powerpoint/2010/main" val="2746460055"/>
              </p:ext>
            </p:extLst>
          </p:nvPr>
        </p:nvGraphicFramePr>
        <p:xfrm>
          <a:off x="1752600" y="6311993"/>
          <a:ext cx="603250" cy="542925"/>
        </p:xfrm>
        <a:graphic>
          <a:graphicData uri="http://schemas.openxmlformats.org/presentationml/2006/ole">
            <mc:AlternateContent xmlns:mc="http://schemas.openxmlformats.org/markup-compatibility/2006">
              <mc:Choice xmlns:v="urn:schemas-microsoft-com:vml" Requires="v">
                <p:oleObj name="Equation" r:id="rId8" imgW="253800" imgH="228600" progId="Equation.3">
                  <p:embed/>
                </p:oleObj>
              </mc:Choice>
              <mc:Fallback>
                <p:oleObj name="Equation" r:id="rId8" imgW="25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6311993"/>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pic>
        <p:nvPicPr>
          <p:cNvPr id="434198" name="Picture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399" y="5825340"/>
            <a:ext cx="4800601" cy="1172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9"/>
          <p:cNvPicPr>
            <a:picLocks noChangeAspect="1" noChangeArrowheads="1"/>
          </p:cNvPicPr>
          <p:nvPr/>
        </p:nvPicPr>
        <p:blipFill>
          <a:blip r:embed="rId10"/>
          <a:srcRect/>
          <a:stretch>
            <a:fillRect/>
          </a:stretch>
        </p:blipFill>
        <p:spPr bwMode="auto">
          <a:xfrm>
            <a:off x="908050" y="893295"/>
            <a:ext cx="4019550" cy="647700"/>
          </a:xfrm>
          <a:prstGeom prst="rect">
            <a:avLst/>
          </a:prstGeom>
          <a:noFill/>
          <a:ln w="9525">
            <a:noFill/>
            <a:miter lim="800000"/>
            <a:headEnd/>
            <a:tailEnd/>
          </a:ln>
          <a:effectLst/>
        </p:spPr>
      </p:pic>
      <p:graphicFrame>
        <p:nvGraphicFramePr>
          <p:cNvPr id="13" name="Object 10"/>
          <p:cNvGraphicFramePr>
            <a:graphicFrameLocks noChangeAspect="1"/>
          </p:cNvGraphicFramePr>
          <p:nvPr>
            <p:extLst>
              <p:ext uri="{D42A27DB-BD31-4B8C-83A1-F6EECF244321}">
                <p14:modId xmlns:p14="http://schemas.microsoft.com/office/powerpoint/2010/main" val="4010174792"/>
              </p:ext>
            </p:extLst>
          </p:nvPr>
        </p:nvGraphicFramePr>
        <p:xfrm>
          <a:off x="256529" y="838200"/>
          <a:ext cx="603250" cy="542925"/>
        </p:xfrm>
        <a:graphic>
          <a:graphicData uri="http://schemas.openxmlformats.org/presentationml/2006/ole">
            <mc:AlternateContent xmlns:mc="http://schemas.openxmlformats.org/markup-compatibility/2006">
              <mc:Choice xmlns:v="urn:schemas-microsoft-com:vml" Requires="v">
                <p:oleObj name="Equation" r:id="rId11" imgW="253800" imgH="228600" progId="Equation.3">
                  <p:embed/>
                </p:oleObj>
              </mc:Choice>
              <mc:Fallback>
                <p:oleObj name="Equation" r:id="rId11" imgW="253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29" y="838200"/>
                        <a:ext cx="603250" cy="542925"/>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20735" y="2959193"/>
            <a:ext cx="3336829" cy="725398"/>
          </a:xfrm>
          <a:prstGeom prst="rect">
            <a:avLst/>
          </a:prstGeom>
        </p:spPr>
      </p:pic>
      <p:sp>
        <p:nvSpPr>
          <p:cNvPr id="3" name="Rectangle 2"/>
          <p:cNvSpPr/>
          <p:nvPr/>
        </p:nvSpPr>
        <p:spPr>
          <a:xfrm>
            <a:off x="3964973" y="3661988"/>
            <a:ext cx="1369027" cy="309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178" name="Rectangle 2"/>
          <p:cNvSpPr>
            <a:spLocks noGrp="1" noChangeArrowheads="1"/>
          </p:cNvSpPr>
          <p:nvPr>
            <p:ph type="title"/>
          </p:nvPr>
        </p:nvSpPr>
        <p:spPr>
          <a:xfrm>
            <a:off x="228600" y="37322"/>
            <a:ext cx="8686800" cy="774607"/>
          </a:xfrm>
        </p:spPr>
        <p:txBody>
          <a:bodyPr>
            <a:normAutofit fontScale="90000"/>
          </a:bodyPr>
          <a:lstStyle/>
          <a:p>
            <a:r>
              <a:rPr lang="en-US" dirty="0"/>
              <a:t>Group: Find the structure factor for BCC. </a:t>
            </a:r>
            <a:r>
              <a:rPr lang="en-US" sz="3100" dirty="0">
                <a:solidFill>
                  <a:srgbClr val="FF0000"/>
                </a:solidFill>
              </a:rPr>
              <a:t>Under what </a:t>
            </a:r>
            <a:r>
              <a:rPr lang="en-US" sz="3100" dirty="0" err="1">
                <a:solidFill>
                  <a:srgbClr val="FF0000"/>
                </a:solidFill>
              </a:rPr>
              <a:t>h,k,l</a:t>
            </a:r>
            <a:r>
              <a:rPr lang="en-US" sz="3100" dirty="0">
                <a:solidFill>
                  <a:srgbClr val="FF0000"/>
                </a:solidFill>
              </a:rPr>
              <a:t> is it non-zero?</a:t>
            </a:r>
            <a:endParaRPr lang="en-US" dirty="0">
              <a:solidFill>
                <a:srgbClr val="FF0000"/>
              </a:solidFill>
            </a:endParaRPr>
          </a:p>
        </p:txBody>
      </p:sp>
    </p:spTree>
    <p:extLst>
      <p:ext uri="{BB962C8B-B14F-4D97-AF65-F5344CB8AC3E}">
        <p14:creationId xmlns:p14="http://schemas.microsoft.com/office/powerpoint/2010/main" val="973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4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1" y="187325"/>
            <a:ext cx="5937251" cy="1412875"/>
          </a:xfrm>
        </p:spPr>
        <p:txBody>
          <a:bodyPr>
            <a:normAutofit fontScale="90000"/>
          </a:bodyPr>
          <a:lstStyle/>
          <a:p>
            <a:pPr>
              <a:lnSpc>
                <a:spcPct val="100000"/>
              </a:lnSpc>
            </a:pPr>
            <a:r>
              <a:rPr lang="en-US" dirty="0"/>
              <a:t>Visualizing the structure factor for BCC</a:t>
            </a:r>
            <a:br>
              <a:rPr lang="en-US" dirty="0"/>
            </a:br>
            <a:endParaRPr lang="en-US" sz="2800" dirty="0">
              <a:solidFill>
                <a:schemeClr val="tx1"/>
              </a:solidFill>
            </a:endParaRPr>
          </a:p>
        </p:txBody>
      </p:sp>
      <p:sp>
        <p:nvSpPr>
          <p:cNvPr id="566275" name="Rectangle 3"/>
          <p:cNvSpPr>
            <a:spLocks noGrp="1" noChangeArrowheads="1"/>
          </p:cNvSpPr>
          <p:nvPr>
            <p:ph type="body" sz="half" idx="1"/>
          </p:nvPr>
        </p:nvSpPr>
        <p:spPr>
          <a:xfrm>
            <a:off x="191294" y="1481137"/>
            <a:ext cx="4935537" cy="4567237"/>
          </a:xfrm>
        </p:spPr>
        <p:txBody>
          <a:bodyPr>
            <a:noAutofit/>
          </a:bodyPr>
          <a:lstStyle/>
          <a:p>
            <a:pPr>
              <a:lnSpc>
                <a:spcPct val="90000"/>
              </a:lnSpc>
            </a:pPr>
            <a:r>
              <a:rPr lang="en-US" sz="2400" dirty="0"/>
              <a:t>Allowed low order reflections are:</a:t>
            </a:r>
          </a:p>
          <a:p>
            <a:pPr lvl="1">
              <a:lnSpc>
                <a:spcPct val="90000"/>
              </a:lnSpc>
            </a:pPr>
            <a:r>
              <a:rPr lang="en-US" sz="2400" dirty="0"/>
              <a:t>110, 200, 112, 220, 310, 222, 321, 400, 330, 411, 420 …</a:t>
            </a:r>
          </a:p>
          <a:p>
            <a:pPr lvl="1">
              <a:lnSpc>
                <a:spcPct val="90000"/>
              </a:lnSpc>
            </a:pPr>
            <a:r>
              <a:rPr lang="en-US" sz="2400" b="1" dirty="0"/>
              <a:t>Draw lowest on this cube  </a:t>
            </a:r>
            <a:r>
              <a:rPr lang="en-US" sz="2400" dirty="0"/>
              <a:t>-&gt;</a:t>
            </a:r>
          </a:p>
          <a:p>
            <a:pPr>
              <a:lnSpc>
                <a:spcPct val="90000"/>
              </a:lnSpc>
            </a:pPr>
            <a:r>
              <a:rPr lang="en-US" sz="2400" dirty="0"/>
              <a:t>Forbidden reflections are:</a:t>
            </a:r>
          </a:p>
          <a:p>
            <a:pPr lvl="1">
              <a:lnSpc>
                <a:spcPct val="90000"/>
              </a:lnSpc>
            </a:pPr>
            <a:r>
              <a:rPr lang="en-US" sz="2400" dirty="0"/>
              <a:t>100, 111, 210…</a:t>
            </a:r>
          </a:p>
          <a:p>
            <a:pPr lvl="1">
              <a:lnSpc>
                <a:spcPct val="90000"/>
              </a:lnSpc>
            </a:pPr>
            <a:r>
              <a:rPr lang="en-US" sz="2400" dirty="0"/>
              <a:t>Due to identical plane of atoms halfway between causes destructive interference</a:t>
            </a:r>
          </a:p>
          <a:p>
            <a:pPr>
              <a:lnSpc>
                <a:spcPct val="90000"/>
              </a:lnSpc>
            </a:pPr>
            <a:r>
              <a:rPr lang="en-US" sz="2400" dirty="0"/>
              <a:t>Real bcc lattice has an </a:t>
            </a:r>
            <a:r>
              <a:rPr lang="en-US" sz="2400" dirty="0" err="1"/>
              <a:t>fcc</a:t>
            </a:r>
            <a:r>
              <a:rPr lang="en-US" sz="2400" dirty="0"/>
              <a:t> reciprocal lattice (this is a good </a:t>
            </a:r>
            <a:r>
              <a:rPr lang="en-US" sz="2400" dirty="0">
                <a:solidFill>
                  <a:srgbClr val="FF0000"/>
                </a:solidFill>
              </a:rPr>
              <a:t>trick for remembering the rule</a:t>
            </a:r>
            <a:r>
              <a:rPr lang="en-US" sz="2400" dirty="0"/>
              <a:t>)</a:t>
            </a:r>
          </a:p>
        </p:txBody>
      </p:sp>
      <p:sp>
        <p:nvSpPr>
          <p:cNvPr id="566279" name="AutoShape 7"/>
          <p:cNvSpPr>
            <a:spLocks noChangeArrowheads="1"/>
          </p:cNvSpPr>
          <p:nvPr/>
        </p:nvSpPr>
        <p:spPr bwMode="auto">
          <a:xfrm>
            <a:off x="5330825" y="1951038"/>
            <a:ext cx="2695575" cy="1217612"/>
          </a:xfrm>
          <a:prstGeom prst="parallelogram">
            <a:avLst>
              <a:gd name="adj" fmla="val 55346"/>
            </a:avLst>
          </a:prstGeom>
          <a:noFill/>
          <a:ln w="12700">
            <a:solidFill>
              <a:schemeClr val="tx1"/>
            </a:solidFill>
            <a:miter lim="800000"/>
            <a:headEnd/>
            <a:tailEnd/>
          </a:ln>
          <a:effectLst/>
        </p:spPr>
        <p:txBody>
          <a:bodyPr anchor="ctr">
            <a:spAutoFit/>
          </a:bodyPr>
          <a:lstStyle/>
          <a:p>
            <a:endParaRPr lang="en-US"/>
          </a:p>
        </p:txBody>
      </p:sp>
      <p:sp>
        <p:nvSpPr>
          <p:cNvPr id="566280" name="AutoShape 8"/>
          <p:cNvSpPr>
            <a:spLocks noChangeArrowheads="1"/>
          </p:cNvSpPr>
          <p:nvPr/>
        </p:nvSpPr>
        <p:spPr bwMode="auto">
          <a:xfrm>
            <a:off x="5338763" y="3700463"/>
            <a:ext cx="2695575" cy="1217612"/>
          </a:xfrm>
          <a:prstGeom prst="parallelogram">
            <a:avLst>
              <a:gd name="adj" fmla="val 55346"/>
            </a:avLst>
          </a:prstGeom>
          <a:noFill/>
          <a:ln w="12700">
            <a:solidFill>
              <a:schemeClr val="tx1"/>
            </a:solidFill>
            <a:miter lim="800000"/>
            <a:headEnd/>
            <a:tailEnd/>
          </a:ln>
          <a:effectLst/>
        </p:spPr>
        <p:txBody>
          <a:bodyPr anchor="ctr">
            <a:spAutoFit/>
          </a:bodyPr>
          <a:lstStyle/>
          <a:p>
            <a:endParaRPr lang="en-US"/>
          </a:p>
        </p:txBody>
      </p:sp>
      <p:sp>
        <p:nvSpPr>
          <p:cNvPr id="566282" name="Line 10"/>
          <p:cNvSpPr>
            <a:spLocks noChangeShapeType="1"/>
          </p:cNvSpPr>
          <p:nvPr/>
        </p:nvSpPr>
        <p:spPr bwMode="auto">
          <a:xfrm>
            <a:off x="6008688" y="1938338"/>
            <a:ext cx="1587" cy="1793875"/>
          </a:xfrm>
          <a:prstGeom prst="line">
            <a:avLst/>
          </a:prstGeom>
          <a:noFill/>
          <a:ln w="12700">
            <a:solidFill>
              <a:schemeClr val="tx1"/>
            </a:solidFill>
            <a:round/>
            <a:headEnd/>
            <a:tailEnd/>
          </a:ln>
          <a:effectLst/>
        </p:spPr>
        <p:txBody>
          <a:bodyPr anchor="ctr">
            <a:spAutoFit/>
          </a:bodyPr>
          <a:lstStyle/>
          <a:p>
            <a:endParaRPr lang="en-US"/>
          </a:p>
        </p:txBody>
      </p:sp>
      <p:sp>
        <p:nvSpPr>
          <p:cNvPr id="566283" name="Line 11"/>
          <p:cNvSpPr>
            <a:spLocks noChangeShapeType="1"/>
          </p:cNvSpPr>
          <p:nvPr/>
        </p:nvSpPr>
        <p:spPr bwMode="auto">
          <a:xfrm>
            <a:off x="8032750" y="1946275"/>
            <a:ext cx="1588" cy="1793875"/>
          </a:xfrm>
          <a:prstGeom prst="line">
            <a:avLst/>
          </a:prstGeom>
          <a:noFill/>
          <a:ln w="12700">
            <a:solidFill>
              <a:schemeClr val="tx1"/>
            </a:solidFill>
            <a:round/>
            <a:headEnd/>
            <a:tailEnd/>
          </a:ln>
          <a:effectLst/>
        </p:spPr>
        <p:txBody>
          <a:bodyPr anchor="ctr">
            <a:spAutoFit/>
          </a:bodyPr>
          <a:lstStyle/>
          <a:p>
            <a:endParaRPr lang="en-US"/>
          </a:p>
        </p:txBody>
      </p:sp>
      <p:sp>
        <p:nvSpPr>
          <p:cNvPr id="566284" name="Line 12"/>
          <p:cNvSpPr>
            <a:spLocks noChangeShapeType="1"/>
          </p:cNvSpPr>
          <p:nvPr/>
        </p:nvSpPr>
        <p:spPr bwMode="auto">
          <a:xfrm>
            <a:off x="7361238" y="3173413"/>
            <a:ext cx="1587" cy="1754187"/>
          </a:xfrm>
          <a:prstGeom prst="line">
            <a:avLst/>
          </a:prstGeom>
          <a:noFill/>
          <a:ln w="12700">
            <a:solidFill>
              <a:schemeClr val="tx1"/>
            </a:solidFill>
            <a:round/>
            <a:headEnd/>
            <a:tailEnd/>
          </a:ln>
          <a:effectLst/>
        </p:spPr>
        <p:txBody>
          <a:bodyPr anchor="ctr">
            <a:spAutoFit/>
          </a:bodyPr>
          <a:lstStyle/>
          <a:p>
            <a:endParaRPr lang="en-US"/>
          </a:p>
        </p:txBody>
      </p:sp>
      <p:sp>
        <p:nvSpPr>
          <p:cNvPr id="566285" name="Line 13"/>
          <p:cNvSpPr>
            <a:spLocks noChangeShapeType="1"/>
          </p:cNvSpPr>
          <p:nvPr/>
        </p:nvSpPr>
        <p:spPr bwMode="auto">
          <a:xfrm>
            <a:off x="5327650" y="3155950"/>
            <a:ext cx="1588" cy="1766888"/>
          </a:xfrm>
          <a:prstGeom prst="line">
            <a:avLst/>
          </a:prstGeom>
          <a:noFill/>
          <a:ln w="12700">
            <a:solidFill>
              <a:schemeClr val="tx1"/>
            </a:solidFill>
            <a:round/>
            <a:headEnd/>
            <a:tailEnd/>
          </a:ln>
          <a:effectLst/>
        </p:spPr>
        <p:txBody>
          <a:bodyPr anchor="ctr">
            <a:spAutoFit/>
          </a:bodyPr>
          <a:lstStyle/>
          <a:p>
            <a:endParaRPr lang="en-US"/>
          </a:p>
        </p:txBody>
      </p:sp>
      <p:sp>
        <p:nvSpPr>
          <p:cNvPr id="566286" name="Oval 14"/>
          <p:cNvSpPr>
            <a:spLocks noChangeArrowheads="1"/>
          </p:cNvSpPr>
          <p:nvPr/>
        </p:nvSpPr>
        <p:spPr bwMode="auto">
          <a:xfrm>
            <a:off x="5972175" y="1898650"/>
            <a:ext cx="93663"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87" name="Oval 15"/>
          <p:cNvSpPr>
            <a:spLocks noChangeArrowheads="1"/>
          </p:cNvSpPr>
          <p:nvPr/>
        </p:nvSpPr>
        <p:spPr bwMode="auto">
          <a:xfrm>
            <a:off x="7980363" y="1908175"/>
            <a:ext cx="93662"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88" name="Oval 16"/>
          <p:cNvSpPr>
            <a:spLocks noChangeArrowheads="1"/>
          </p:cNvSpPr>
          <p:nvPr/>
        </p:nvSpPr>
        <p:spPr bwMode="auto">
          <a:xfrm>
            <a:off x="5299075" y="3098800"/>
            <a:ext cx="93663"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89" name="Oval 17"/>
          <p:cNvSpPr>
            <a:spLocks noChangeArrowheads="1"/>
          </p:cNvSpPr>
          <p:nvPr/>
        </p:nvSpPr>
        <p:spPr bwMode="auto">
          <a:xfrm>
            <a:off x="7307263" y="3108325"/>
            <a:ext cx="93662"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90" name="Oval 18"/>
          <p:cNvSpPr>
            <a:spLocks noChangeArrowheads="1"/>
          </p:cNvSpPr>
          <p:nvPr/>
        </p:nvSpPr>
        <p:spPr bwMode="auto">
          <a:xfrm>
            <a:off x="5980113" y="3649663"/>
            <a:ext cx="93662" cy="106362"/>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91" name="Oval 19"/>
          <p:cNvSpPr>
            <a:spLocks noChangeArrowheads="1"/>
          </p:cNvSpPr>
          <p:nvPr/>
        </p:nvSpPr>
        <p:spPr bwMode="auto">
          <a:xfrm>
            <a:off x="7988300" y="3659188"/>
            <a:ext cx="93663" cy="106362"/>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92" name="Oval 20"/>
          <p:cNvSpPr>
            <a:spLocks noChangeArrowheads="1"/>
          </p:cNvSpPr>
          <p:nvPr/>
        </p:nvSpPr>
        <p:spPr bwMode="auto">
          <a:xfrm>
            <a:off x="5311775" y="4867275"/>
            <a:ext cx="93663"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93" name="Oval 21"/>
          <p:cNvSpPr>
            <a:spLocks noChangeArrowheads="1"/>
          </p:cNvSpPr>
          <p:nvPr/>
        </p:nvSpPr>
        <p:spPr bwMode="auto">
          <a:xfrm>
            <a:off x="7319963" y="4876800"/>
            <a:ext cx="93662" cy="106363"/>
          </a:xfrm>
          <a:prstGeom prst="ellipse">
            <a:avLst/>
          </a:prstGeom>
          <a:solidFill>
            <a:schemeClr val="tx1"/>
          </a:solidFill>
          <a:ln w="28575">
            <a:solidFill>
              <a:schemeClr val="tx1"/>
            </a:solidFill>
            <a:round/>
            <a:headEnd/>
            <a:tailEnd/>
          </a:ln>
          <a:effectLst/>
        </p:spPr>
        <p:txBody>
          <a:bodyPr anchor="ctr">
            <a:spAutoFit/>
          </a:bodyPr>
          <a:lstStyle/>
          <a:p>
            <a:endParaRPr lang="en-US"/>
          </a:p>
        </p:txBody>
      </p:sp>
      <p:sp>
        <p:nvSpPr>
          <p:cNvPr id="566299" name="Text Box 27"/>
          <p:cNvSpPr txBox="1">
            <a:spLocks noChangeArrowheads="1"/>
          </p:cNvSpPr>
          <p:nvPr/>
        </p:nvSpPr>
        <p:spPr bwMode="auto">
          <a:xfrm>
            <a:off x="5476875" y="1550228"/>
            <a:ext cx="592138" cy="366713"/>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002</a:t>
            </a:r>
          </a:p>
        </p:txBody>
      </p:sp>
      <p:sp>
        <p:nvSpPr>
          <p:cNvPr id="566300" name="Text Box 28"/>
          <p:cNvSpPr txBox="1">
            <a:spLocks noChangeArrowheads="1"/>
          </p:cNvSpPr>
          <p:nvPr/>
        </p:nvSpPr>
        <p:spPr bwMode="auto">
          <a:xfrm>
            <a:off x="7769225" y="1539116"/>
            <a:ext cx="592138" cy="366712"/>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022</a:t>
            </a:r>
          </a:p>
        </p:txBody>
      </p:sp>
      <p:sp>
        <p:nvSpPr>
          <p:cNvPr id="566301" name="Text Box 29"/>
          <p:cNvSpPr txBox="1">
            <a:spLocks noChangeArrowheads="1"/>
          </p:cNvSpPr>
          <p:nvPr/>
        </p:nvSpPr>
        <p:spPr bwMode="auto">
          <a:xfrm>
            <a:off x="7192963" y="5072063"/>
            <a:ext cx="592137" cy="366712"/>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220</a:t>
            </a:r>
          </a:p>
        </p:txBody>
      </p:sp>
      <p:sp>
        <p:nvSpPr>
          <p:cNvPr id="566302" name="Text Box 30"/>
          <p:cNvSpPr txBox="1">
            <a:spLocks noChangeArrowheads="1"/>
          </p:cNvSpPr>
          <p:nvPr/>
        </p:nvSpPr>
        <p:spPr bwMode="auto">
          <a:xfrm>
            <a:off x="8039100" y="3705225"/>
            <a:ext cx="592138" cy="366713"/>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020</a:t>
            </a:r>
          </a:p>
        </p:txBody>
      </p:sp>
      <p:sp>
        <p:nvSpPr>
          <p:cNvPr id="566303" name="Text Box 31"/>
          <p:cNvSpPr txBox="1">
            <a:spLocks noChangeArrowheads="1"/>
          </p:cNvSpPr>
          <p:nvPr/>
        </p:nvSpPr>
        <p:spPr bwMode="auto">
          <a:xfrm>
            <a:off x="5072063" y="5073650"/>
            <a:ext cx="592137" cy="366713"/>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200</a:t>
            </a:r>
          </a:p>
        </p:txBody>
      </p:sp>
      <p:sp>
        <p:nvSpPr>
          <p:cNvPr id="566304" name="Text Box 32"/>
          <p:cNvSpPr txBox="1">
            <a:spLocks noChangeArrowheads="1"/>
          </p:cNvSpPr>
          <p:nvPr/>
        </p:nvSpPr>
        <p:spPr bwMode="auto">
          <a:xfrm>
            <a:off x="4830763" y="2765425"/>
            <a:ext cx="592137" cy="366713"/>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202</a:t>
            </a:r>
          </a:p>
        </p:txBody>
      </p:sp>
      <p:sp>
        <p:nvSpPr>
          <p:cNvPr id="566307" name="Text Box 35"/>
          <p:cNvSpPr txBox="1">
            <a:spLocks noChangeArrowheads="1"/>
          </p:cNvSpPr>
          <p:nvPr/>
        </p:nvSpPr>
        <p:spPr bwMode="auto">
          <a:xfrm>
            <a:off x="5970588" y="3389313"/>
            <a:ext cx="592137" cy="366712"/>
          </a:xfrm>
          <a:prstGeom prst="rect">
            <a:avLst/>
          </a:prstGeom>
          <a:noFill/>
          <a:ln w="28575">
            <a:noFill/>
            <a:miter lim="800000"/>
            <a:headEnd/>
            <a:tailEnd/>
          </a:ln>
          <a:effectLst/>
        </p:spPr>
        <p:txBody>
          <a:bodyPr wrap="none" anchor="ctr">
            <a:spAutoFit/>
          </a:bodyPr>
          <a:lstStyle/>
          <a:p>
            <a:r>
              <a:rPr lang="en-US" sz="1800">
                <a:solidFill>
                  <a:schemeClr val="tx1"/>
                </a:solidFill>
                <a:effectLst>
                  <a:outerShdw blurRad="38100" dist="38100" dir="2700000" algn="tl">
                    <a:srgbClr val="C0C0C0"/>
                  </a:outerShdw>
                </a:effectLst>
              </a:rPr>
              <a:t>000</a:t>
            </a:r>
          </a:p>
        </p:txBody>
      </p:sp>
      <p:grpSp>
        <p:nvGrpSpPr>
          <p:cNvPr id="3" name="Group 2"/>
          <p:cNvGrpSpPr/>
          <p:nvPr/>
        </p:nvGrpSpPr>
        <p:grpSpPr>
          <a:xfrm>
            <a:off x="5345113" y="2146300"/>
            <a:ext cx="2779712" cy="2614613"/>
            <a:chOff x="5345113" y="2146300"/>
            <a:chExt cx="2779712" cy="2614613"/>
          </a:xfrm>
        </p:grpSpPr>
        <p:sp>
          <p:nvSpPr>
            <p:cNvPr id="566294" name="Oval 22"/>
            <p:cNvSpPr>
              <a:spLocks noChangeArrowheads="1"/>
            </p:cNvSpPr>
            <p:nvPr/>
          </p:nvSpPr>
          <p:spPr bwMode="auto">
            <a:xfrm>
              <a:off x="5621338" y="3452813"/>
              <a:ext cx="93662" cy="106362"/>
            </a:xfrm>
            <a:prstGeom prst="ellipse">
              <a:avLst/>
            </a:prstGeom>
            <a:solidFill>
              <a:srgbClr val="666666"/>
            </a:solidFill>
            <a:ln w="28575">
              <a:solidFill>
                <a:srgbClr val="666666"/>
              </a:solidFill>
              <a:round/>
              <a:headEnd/>
              <a:tailEnd/>
            </a:ln>
            <a:effectLst/>
          </p:spPr>
          <p:txBody>
            <a:bodyPr anchor="ctr">
              <a:spAutoFit/>
            </a:bodyPr>
            <a:lstStyle/>
            <a:p>
              <a:endParaRPr lang="en-US"/>
            </a:p>
          </p:txBody>
        </p:sp>
        <p:sp>
          <p:nvSpPr>
            <p:cNvPr id="566295" name="Oval 23"/>
            <p:cNvSpPr>
              <a:spLocks noChangeArrowheads="1"/>
            </p:cNvSpPr>
            <p:nvPr/>
          </p:nvSpPr>
          <p:spPr bwMode="auto">
            <a:xfrm>
              <a:off x="6572250" y="2506663"/>
              <a:ext cx="106363" cy="106362"/>
            </a:xfrm>
            <a:prstGeom prst="ellipse">
              <a:avLst/>
            </a:prstGeom>
            <a:solidFill>
              <a:srgbClr val="008080"/>
            </a:solidFill>
            <a:ln w="28575">
              <a:solidFill>
                <a:srgbClr val="008080"/>
              </a:solidFill>
              <a:round/>
              <a:headEnd/>
              <a:tailEnd/>
            </a:ln>
            <a:effectLst/>
          </p:spPr>
          <p:txBody>
            <a:bodyPr anchor="ctr">
              <a:spAutoFit/>
            </a:bodyPr>
            <a:lstStyle/>
            <a:p>
              <a:endParaRPr lang="en-US"/>
            </a:p>
          </p:txBody>
        </p:sp>
        <p:sp>
          <p:nvSpPr>
            <p:cNvPr id="566296" name="Oval 24"/>
            <p:cNvSpPr>
              <a:spLocks noChangeArrowheads="1"/>
            </p:cNvSpPr>
            <p:nvPr/>
          </p:nvSpPr>
          <p:spPr bwMode="auto">
            <a:xfrm>
              <a:off x="6599238" y="4298950"/>
              <a:ext cx="93662" cy="106363"/>
            </a:xfrm>
            <a:prstGeom prst="ellipse">
              <a:avLst/>
            </a:prstGeom>
            <a:solidFill>
              <a:srgbClr val="666666"/>
            </a:solidFill>
            <a:ln w="28575">
              <a:solidFill>
                <a:srgbClr val="666666"/>
              </a:solidFill>
              <a:round/>
              <a:headEnd/>
              <a:tailEnd/>
            </a:ln>
            <a:effectLst/>
          </p:spPr>
          <p:txBody>
            <a:bodyPr anchor="ctr">
              <a:spAutoFit/>
            </a:bodyPr>
            <a:lstStyle/>
            <a:p>
              <a:endParaRPr lang="en-US"/>
            </a:p>
          </p:txBody>
        </p:sp>
        <p:sp>
          <p:nvSpPr>
            <p:cNvPr id="566297" name="Oval 25"/>
            <p:cNvSpPr>
              <a:spLocks noChangeArrowheads="1"/>
            </p:cNvSpPr>
            <p:nvPr/>
          </p:nvSpPr>
          <p:spPr bwMode="auto">
            <a:xfrm>
              <a:off x="6951663" y="2806700"/>
              <a:ext cx="93662" cy="106363"/>
            </a:xfrm>
            <a:prstGeom prst="ellipse">
              <a:avLst/>
            </a:prstGeom>
            <a:solidFill>
              <a:srgbClr val="666666"/>
            </a:solidFill>
            <a:ln w="28575">
              <a:solidFill>
                <a:srgbClr val="666666"/>
              </a:solidFill>
              <a:round/>
              <a:headEnd/>
              <a:tailEnd/>
            </a:ln>
            <a:effectLst/>
          </p:spPr>
          <p:txBody>
            <a:bodyPr anchor="ctr">
              <a:spAutoFit/>
            </a:bodyPr>
            <a:lstStyle/>
            <a:p>
              <a:endParaRPr lang="en-US"/>
            </a:p>
          </p:txBody>
        </p:sp>
        <p:sp>
          <p:nvSpPr>
            <p:cNvPr id="566298" name="Oval 26"/>
            <p:cNvSpPr>
              <a:spLocks noChangeArrowheads="1"/>
            </p:cNvSpPr>
            <p:nvPr/>
          </p:nvSpPr>
          <p:spPr bwMode="auto">
            <a:xfrm>
              <a:off x="7693025" y="3389313"/>
              <a:ext cx="93663" cy="106362"/>
            </a:xfrm>
            <a:prstGeom prst="ellipse">
              <a:avLst/>
            </a:prstGeom>
            <a:solidFill>
              <a:srgbClr val="008080"/>
            </a:solidFill>
            <a:ln w="28575">
              <a:solidFill>
                <a:srgbClr val="008080"/>
              </a:solidFill>
              <a:round/>
              <a:headEnd/>
              <a:tailEnd/>
            </a:ln>
            <a:effectLst/>
          </p:spPr>
          <p:txBody>
            <a:bodyPr anchor="ctr">
              <a:spAutoFit/>
            </a:bodyPr>
            <a:lstStyle/>
            <a:p>
              <a:endParaRPr lang="en-US"/>
            </a:p>
          </p:txBody>
        </p:sp>
        <p:sp>
          <p:nvSpPr>
            <p:cNvPr id="566305" name="Text Box 33"/>
            <p:cNvSpPr txBox="1">
              <a:spLocks noChangeArrowheads="1"/>
            </p:cNvSpPr>
            <p:nvPr/>
          </p:nvSpPr>
          <p:spPr bwMode="auto">
            <a:xfrm>
              <a:off x="6224588" y="2146300"/>
              <a:ext cx="592137" cy="366713"/>
            </a:xfrm>
            <a:prstGeom prst="rect">
              <a:avLst/>
            </a:prstGeom>
            <a:noFill/>
            <a:ln w="28575">
              <a:noFill/>
              <a:miter lim="800000"/>
              <a:headEnd/>
              <a:tailEnd/>
            </a:ln>
            <a:effectLst/>
          </p:spPr>
          <p:txBody>
            <a:bodyPr wrap="none" anchor="ctr">
              <a:spAutoFit/>
            </a:bodyPr>
            <a:lstStyle/>
            <a:p>
              <a:r>
                <a:rPr lang="en-US" sz="1800">
                  <a:solidFill>
                    <a:srgbClr val="008080"/>
                  </a:solidFill>
                  <a:effectLst>
                    <a:outerShdw blurRad="38100" dist="38100" dir="2700000" algn="tl">
                      <a:srgbClr val="C0C0C0"/>
                    </a:outerShdw>
                  </a:effectLst>
                </a:rPr>
                <a:t>112</a:t>
              </a:r>
            </a:p>
          </p:txBody>
        </p:sp>
        <p:sp>
          <p:nvSpPr>
            <p:cNvPr id="566306" name="Text Box 34"/>
            <p:cNvSpPr txBox="1">
              <a:spLocks noChangeArrowheads="1"/>
            </p:cNvSpPr>
            <p:nvPr/>
          </p:nvSpPr>
          <p:spPr bwMode="auto">
            <a:xfrm>
              <a:off x="5345113" y="3538538"/>
              <a:ext cx="592137" cy="366712"/>
            </a:xfrm>
            <a:prstGeom prst="rect">
              <a:avLst/>
            </a:prstGeom>
            <a:noFill/>
            <a:ln w="28575">
              <a:noFill/>
              <a:miter lim="800000"/>
              <a:headEnd/>
              <a:tailEnd/>
            </a:ln>
            <a:effectLst/>
          </p:spPr>
          <p:txBody>
            <a:bodyPr wrap="none" anchor="ctr">
              <a:spAutoFit/>
            </a:bodyPr>
            <a:lstStyle/>
            <a:p>
              <a:r>
                <a:rPr lang="en-US" sz="1800">
                  <a:solidFill>
                    <a:srgbClr val="666666"/>
                  </a:solidFill>
                  <a:effectLst>
                    <a:outerShdw blurRad="38100" dist="38100" dir="2700000" algn="tl">
                      <a:srgbClr val="C0C0C0"/>
                    </a:outerShdw>
                  </a:effectLst>
                </a:rPr>
                <a:t>101</a:t>
              </a:r>
            </a:p>
          </p:txBody>
        </p:sp>
        <p:sp>
          <p:nvSpPr>
            <p:cNvPr id="566308" name="Text Box 36"/>
            <p:cNvSpPr txBox="1">
              <a:spLocks noChangeArrowheads="1"/>
            </p:cNvSpPr>
            <p:nvPr/>
          </p:nvSpPr>
          <p:spPr bwMode="auto">
            <a:xfrm>
              <a:off x="6904038" y="2501900"/>
              <a:ext cx="592137" cy="366713"/>
            </a:xfrm>
            <a:prstGeom prst="rect">
              <a:avLst/>
            </a:prstGeom>
            <a:noFill/>
            <a:ln w="28575">
              <a:noFill/>
              <a:miter lim="800000"/>
              <a:headEnd/>
              <a:tailEnd/>
            </a:ln>
            <a:effectLst/>
          </p:spPr>
          <p:txBody>
            <a:bodyPr wrap="none" anchor="ctr">
              <a:spAutoFit/>
            </a:bodyPr>
            <a:lstStyle/>
            <a:p>
              <a:r>
                <a:rPr lang="en-US" sz="1800">
                  <a:solidFill>
                    <a:srgbClr val="666666"/>
                  </a:solidFill>
                  <a:effectLst>
                    <a:outerShdw blurRad="38100" dist="38100" dir="2700000" algn="tl">
                      <a:srgbClr val="C0C0C0"/>
                    </a:outerShdw>
                  </a:effectLst>
                </a:rPr>
                <a:t>011</a:t>
              </a:r>
            </a:p>
          </p:txBody>
        </p:sp>
        <p:sp>
          <p:nvSpPr>
            <p:cNvPr id="566309" name="Text Box 37"/>
            <p:cNvSpPr txBox="1">
              <a:spLocks noChangeArrowheads="1"/>
            </p:cNvSpPr>
            <p:nvPr/>
          </p:nvSpPr>
          <p:spPr bwMode="auto">
            <a:xfrm>
              <a:off x="6283325" y="4394200"/>
              <a:ext cx="592138" cy="366713"/>
            </a:xfrm>
            <a:prstGeom prst="rect">
              <a:avLst/>
            </a:prstGeom>
            <a:noFill/>
            <a:ln w="28575">
              <a:noFill/>
              <a:miter lim="800000"/>
              <a:headEnd/>
              <a:tailEnd/>
            </a:ln>
            <a:effectLst/>
          </p:spPr>
          <p:txBody>
            <a:bodyPr wrap="none" anchor="ctr">
              <a:spAutoFit/>
            </a:bodyPr>
            <a:lstStyle/>
            <a:p>
              <a:r>
                <a:rPr lang="en-US" sz="1800">
                  <a:solidFill>
                    <a:srgbClr val="666666"/>
                  </a:solidFill>
                  <a:effectLst>
                    <a:outerShdw blurRad="38100" dist="38100" dir="2700000" algn="tl">
                      <a:srgbClr val="C0C0C0"/>
                    </a:outerShdw>
                  </a:effectLst>
                </a:rPr>
                <a:t>110</a:t>
              </a:r>
            </a:p>
          </p:txBody>
        </p:sp>
        <p:sp>
          <p:nvSpPr>
            <p:cNvPr id="566310" name="Oval 38"/>
            <p:cNvSpPr>
              <a:spLocks noChangeArrowheads="1"/>
            </p:cNvSpPr>
            <p:nvPr/>
          </p:nvSpPr>
          <p:spPr bwMode="auto">
            <a:xfrm>
              <a:off x="6297613" y="4038600"/>
              <a:ext cx="93662" cy="106363"/>
            </a:xfrm>
            <a:prstGeom prst="ellipse">
              <a:avLst/>
            </a:prstGeom>
            <a:solidFill>
              <a:srgbClr val="008080"/>
            </a:solidFill>
            <a:ln w="28575">
              <a:solidFill>
                <a:srgbClr val="008080"/>
              </a:solidFill>
              <a:round/>
              <a:headEnd/>
              <a:tailEnd/>
            </a:ln>
            <a:effectLst/>
          </p:spPr>
          <p:txBody>
            <a:bodyPr anchor="ctr">
              <a:spAutoFit/>
            </a:bodyPr>
            <a:lstStyle/>
            <a:p>
              <a:endParaRPr lang="en-US"/>
            </a:p>
          </p:txBody>
        </p:sp>
        <p:sp>
          <p:nvSpPr>
            <p:cNvPr id="566311" name="Text Box 39"/>
            <p:cNvSpPr txBox="1">
              <a:spLocks noChangeArrowheads="1"/>
            </p:cNvSpPr>
            <p:nvPr/>
          </p:nvSpPr>
          <p:spPr bwMode="auto">
            <a:xfrm>
              <a:off x="6351588" y="3863975"/>
              <a:ext cx="592137" cy="366713"/>
            </a:xfrm>
            <a:prstGeom prst="rect">
              <a:avLst/>
            </a:prstGeom>
            <a:noFill/>
            <a:ln w="28575">
              <a:noFill/>
              <a:miter lim="800000"/>
              <a:headEnd/>
              <a:tailEnd/>
            </a:ln>
            <a:effectLst/>
          </p:spPr>
          <p:txBody>
            <a:bodyPr wrap="none" anchor="ctr">
              <a:spAutoFit/>
            </a:bodyPr>
            <a:lstStyle/>
            <a:p>
              <a:r>
                <a:rPr lang="en-US" sz="1800">
                  <a:solidFill>
                    <a:srgbClr val="008080"/>
                  </a:solidFill>
                  <a:effectLst>
                    <a:outerShdw blurRad="38100" dist="38100" dir="2700000" algn="tl">
                      <a:srgbClr val="C0C0C0"/>
                    </a:outerShdw>
                  </a:effectLst>
                </a:rPr>
                <a:t>211</a:t>
              </a:r>
            </a:p>
          </p:txBody>
        </p:sp>
        <p:sp>
          <p:nvSpPr>
            <p:cNvPr id="566312" name="Text Box 40"/>
            <p:cNvSpPr txBox="1">
              <a:spLocks noChangeArrowheads="1"/>
            </p:cNvSpPr>
            <p:nvPr/>
          </p:nvSpPr>
          <p:spPr bwMode="auto">
            <a:xfrm>
              <a:off x="7532688" y="3022600"/>
              <a:ext cx="592137" cy="366713"/>
            </a:xfrm>
            <a:prstGeom prst="rect">
              <a:avLst/>
            </a:prstGeom>
            <a:noFill/>
            <a:ln w="28575">
              <a:noFill/>
              <a:miter lim="800000"/>
              <a:headEnd/>
              <a:tailEnd/>
            </a:ln>
            <a:effectLst/>
          </p:spPr>
          <p:txBody>
            <a:bodyPr wrap="none" anchor="ctr">
              <a:spAutoFit/>
            </a:bodyPr>
            <a:lstStyle/>
            <a:p>
              <a:r>
                <a:rPr lang="en-US" sz="1800" dirty="0">
                  <a:solidFill>
                    <a:srgbClr val="008080"/>
                  </a:solidFill>
                  <a:effectLst>
                    <a:outerShdw blurRad="38100" dist="38100" dir="2700000" algn="tl">
                      <a:srgbClr val="C0C0C0"/>
                    </a:outerShdw>
                  </a:effectLst>
                </a:rPr>
                <a:t>121</a:t>
              </a:r>
            </a:p>
          </p:txBody>
        </p:sp>
      </p:grpSp>
      <p:sp>
        <p:nvSpPr>
          <p:cNvPr id="37" name="Rectangle 36"/>
          <p:cNvSpPr/>
          <p:nvPr/>
        </p:nvSpPr>
        <p:spPr>
          <a:xfrm>
            <a:off x="609600" y="6048375"/>
            <a:ext cx="8001000" cy="781752"/>
          </a:xfrm>
          <a:prstGeom prst="rect">
            <a:avLst/>
          </a:prstGeom>
        </p:spPr>
        <p:txBody>
          <a:bodyPr wrap="square">
            <a:spAutoFit/>
          </a:bodyPr>
          <a:lstStyle/>
          <a:p>
            <a:pPr algn="ctr">
              <a:lnSpc>
                <a:spcPct val="80000"/>
              </a:lnSpc>
              <a:buFont typeface="Wingdings" pitchFamily="2" charset="2"/>
              <a:buNone/>
            </a:pPr>
            <a:r>
              <a:rPr lang="en-US" sz="2800" dirty="0"/>
              <a:t>This kind of argument leads to rules for identifying the lattice symmetry from "missing" reflections. </a:t>
            </a:r>
          </a:p>
        </p:txBody>
      </p:sp>
      <p:pic>
        <p:nvPicPr>
          <p:cNvPr id="4" name="Picture 3"/>
          <p:cNvPicPr>
            <a:picLocks noChangeAspect="1"/>
          </p:cNvPicPr>
          <p:nvPr/>
        </p:nvPicPr>
        <p:blipFill>
          <a:blip r:embed="rId3"/>
          <a:stretch>
            <a:fillRect/>
          </a:stretch>
        </p:blipFill>
        <p:spPr>
          <a:xfrm>
            <a:off x="6263481" y="40933"/>
            <a:ext cx="2104615" cy="859026"/>
          </a:xfrm>
          <a:prstGeom prst="rect">
            <a:avLst/>
          </a:prstGeom>
        </p:spPr>
      </p:pic>
      <p:pic>
        <p:nvPicPr>
          <p:cNvPr id="5" name="Picture 4"/>
          <p:cNvPicPr>
            <a:picLocks noChangeAspect="1"/>
          </p:cNvPicPr>
          <p:nvPr/>
        </p:nvPicPr>
        <p:blipFill>
          <a:blip r:embed="rId4"/>
          <a:stretch>
            <a:fillRect/>
          </a:stretch>
        </p:blipFill>
        <p:spPr>
          <a:xfrm>
            <a:off x="5983005" y="926946"/>
            <a:ext cx="2756465" cy="597555"/>
          </a:xfrm>
          <a:prstGeom prst="rect">
            <a:avLst/>
          </a:prstGeom>
        </p:spPr>
      </p:pic>
      <p:sp>
        <p:nvSpPr>
          <p:cNvPr id="2" name="Rectangle 1"/>
          <p:cNvSpPr/>
          <p:nvPr/>
        </p:nvSpPr>
        <p:spPr>
          <a:xfrm>
            <a:off x="5937250" y="9302"/>
            <a:ext cx="2802220" cy="1524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CCF39931-26B2-4479-A8B2-6ABF25516AE9}"/>
              </a:ext>
            </a:extLst>
          </p:cNvPr>
          <p:cNvPicPr>
            <a:picLocks noChangeAspect="1"/>
          </p:cNvPicPr>
          <p:nvPr/>
        </p:nvPicPr>
        <p:blipFill>
          <a:blip r:embed="rId5"/>
          <a:stretch>
            <a:fillRect/>
          </a:stretch>
        </p:blipFill>
        <p:spPr>
          <a:xfrm>
            <a:off x="7412559" y="4811712"/>
            <a:ext cx="1660004" cy="1268779"/>
          </a:xfrm>
          <a:prstGeom prst="rect">
            <a:avLst/>
          </a:prstGeom>
        </p:spPr>
      </p:pic>
    </p:spTree>
    <p:extLst>
      <p:ext uri="{BB962C8B-B14F-4D97-AF65-F5344CB8AC3E}">
        <p14:creationId xmlns:p14="http://schemas.microsoft.com/office/powerpoint/2010/main" val="355983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627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27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627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62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685800" y="0"/>
            <a:ext cx="7772400" cy="533400"/>
          </a:xfrm>
        </p:spPr>
        <p:txBody>
          <a:bodyPr/>
          <a:lstStyle/>
          <a:p>
            <a:r>
              <a:rPr lang="en-US" sz="2800" dirty="0">
                <a:solidFill>
                  <a:srgbClr val="0070C0"/>
                </a:solidFill>
              </a:rPr>
              <a:t>How to determine lattice parameter this time? </a:t>
            </a:r>
            <a:endParaRPr lang="en-US" sz="2800" baseline="-25000" dirty="0">
              <a:solidFill>
                <a:srgbClr val="0070C0"/>
              </a:solidFill>
            </a:endParaRPr>
          </a:p>
        </p:txBody>
      </p:sp>
      <p:sp>
        <p:nvSpPr>
          <p:cNvPr id="106502" name="Text Box 1030"/>
          <p:cNvSpPr txBox="1">
            <a:spLocks noChangeArrowheads="1"/>
          </p:cNvSpPr>
          <p:nvPr/>
        </p:nvSpPr>
        <p:spPr bwMode="auto">
          <a:xfrm>
            <a:off x="304800" y="533400"/>
            <a:ext cx="8458200" cy="2031325"/>
          </a:xfrm>
          <a:prstGeom prst="rect">
            <a:avLst/>
          </a:prstGeom>
          <a:noFill/>
          <a:ln w="9525">
            <a:noFill/>
            <a:miter lim="800000"/>
            <a:headEnd/>
            <a:tailEnd/>
          </a:ln>
          <a:effectLst/>
        </p:spPr>
        <p:txBody>
          <a:bodyPr>
            <a:spAutoFit/>
          </a:bodyPr>
          <a:lstStyle/>
          <a:p>
            <a:pPr>
              <a:spcBef>
                <a:spcPct val="50000"/>
              </a:spcBef>
            </a:pPr>
            <a:r>
              <a:rPr lang="en-US" sz="2400" dirty="0"/>
              <a:t>For a bcc lattice with a one atom basis, the x-ray intensity is nonzero for all planes (</a:t>
            </a:r>
            <a:r>
              <a:rPr lang="en-US" sz="2400" dirty="0" err="1"/>
              <a:t>hkl</a:t>
            </a:r>
            <a:r>
              <a:rPr lang="en-US" sz="2400" dirty="0"/>
              <a:t>), subject to the Bragg condition, </a:t>
            </a:r>
            <a:r>
              <a:rPr lang="en-US" sz="2400" u="sng" dirty="0"/>
              <a:t>except for the planes where </a:t>
            </a:r>
            <a:r>
              <a:rPr lang="en-US" sz="2400" u="sng" dirty="0" err="1"/>
              <a:t>h+k+l</a:t>
            </a:r>
            <a:r>
              <a:rPr lang="en-US" sz="2400" u="sng" dirty="0"/>
              <a:t> is odd</a:t>
            </a:r>
            <a:r>
              <a:rPr lang="en-US" sz="2400" dirty="0"/>
              <a:t>.  Thus, diffraction peaks will be observed for the following planes:</a:t>
            </a:r>
            <a:endParaRPr lang="en-US" sz="2000" dirty="0"/>
          </a:p>
          <a:p>
            <a:pPr>
              <a:spcBef>
                <a:spcPct val="50000"/>
              </a:spcBef>
            </a:pPr>
            <a:r>
              <a:rPr lang="en-US" sz="2000" dirty="0"/>
              <a:t>(100)	(110)	(111)	(200)	(210)	(211)	(220)	(221) 	(300)  …                           </a:t>
            </a:r>
          </a:p>
        </p:txBody>
      </p:sp>
      <p:grpSp>
        <p:nvGrpSpPr>
          <p:cNvPr id="3" name="Group 1048"/>
          <p:cNvGrpSpPr>
            <a:grpSpLocks/>
          </p:cNvGrpSpPr>
          <p:nvPr/>
        </p:nvGrpSpPr>
        <p:grpSpPr bwMode="auto">
          <a:xfrm>
            <a:off x="457200" y="2133600"/>
            <a:ext cx="457200" cy="609600"/>
            <a:chOff x="288" y="1152"/>
            <a:chExt cx="288" cy="384"/>
          </a:xfrm>
        </p:grpSpPr>
        <p:sp>
          <p:nvSpPr>
            <p:cNvPr id="106517" name="Line 1045"/>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18" name="Line 1046"/>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4" name="Group 1049"/>
          <p:cNvGrpSpPr>
            <a:grpSpLocks/>
          </p:cNvGrpSpPr>
          <p:nvPr/>
        </p:nvGrpSpPr>
        <p:grpSpPr bwMode="auto">
          <a:xfrm>
            <a:off x="2286000" y="2133600"/>
            <a:ext cx="457200" cy="609600"/>
            <a:chOff x="288" y="1152"/>
            <a:chExt cx="288" cy="384"/>
          </a:xfrm>
        </p:grpSpPr>
        <p:sp>
          <p:nvSpPr>
            <p:cNvPr id="106522" name="Line 1050"/>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3" name="Line 1051"/>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5" name="Group 1052"/>
          <p:cNvGrpSpPr>
            <a:grpSpLocks/>
          </p:cNvGrpSpPr>
          <p:nvPr/>
        </p:nvGrpSpPr>
        <p:grpSpPr bwMode="auto">
          <a:xfrm>
            <a:off x="4114800" y="2133600"/>
            <a:ext cx="457200" cy="609600"/>
            <a:chOff x="288" y="1152"/>
            <a:chExt cx="288" cy="384"/>
          </a:xfrm>
        </p:grpSpPr>
        <p:sp>
          <p:nvSpPr>
            <p:cNvPr id="106525" name="Line 1053"/>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6" name="Line 1054"/>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6" name="Group 1055"/>
          <p:cNvGrpSpPr>
            <a:grpSpLocks/>
          </p:cNvGrpSpPr>
          <p:nvPr/>
        </p:nvGrpSpPr>
        <p:grpSpPr bwMode="auto">
          <a:xfrm>
            <a:off x="6858000" y="2133600"/>
            <a:ext cx="457200" cy="609600"/>
            <a:chOff x="288" y="1152"/>
            <a:chExt cx="288" cy="384"/>
          </a:xfrm>
        </p:grpSpPr>
        <p:sp>
          <p:nvSpPr>
            <p:cNvPr id="106528" name="Line 1056"/>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9" name="Line 1057"/>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7" name="Group 1058"/>
          <p:cNvGrpSpPr>
            <a:grpSpLocks/>
          </p:cNvGrpSpPr>
          <p:nvPr/>
        </p:nvGrpSpPr>
        <p:grpSpPr bwMode="auto">
          <a:xfrm>
            <a:off x="7772400" y="2133600"/>
            <a:ext cx="457200" cy="609600"/>
            <a:chOff x="288" y="1152"/>
            <a:chExt cx="288" cy="384"/>
          </a:xfrm>
        </p:grpSpPr>
        <p:sp>
          <p:nvSpPr>
            <p:cNvPr id="106531" name="Line 1059"/>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32" name="Line 1060"/>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spTree>
    <p:extLst>
      <p:ext uri="{BB962C8B-B14F-4D97-AF65-F5344CB8AC3E}">
        <p14:creationId xmlns:p14="http://schemas.microsoft.com/office/powerpoint/2010/main" val="384941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685800" y="0"/>
            <a:ext cx="7772400" cy="533400"/>
          </a:xfrm>
        </p:spPr>
        <p:txBody>
          <a:bodyPr/>
          <a:lstStyle/>
          <a:p>
            <a:r>
              <a:rPr lang="en-US" sz="2800" dirty="0">
                <a:solidFill>
                  <a:srgbClr val="0070C0"/>
                </a:solidFill>
              </a:rPr>
              <a:t>How to determine lattice parameter this time? </a:t>
            </a:r>
            <a:endParaRPr lang="en-US" sz="2800" baseline="-25000" dirty="0">
              <a:solidFill>
                <a:srgbClr val="0070C0"/>
              </a:solidFill>
            </a:endParaRPr>
          </a:p>
        </p:txBody>
      </p:sp>
      <p:sp>
        <p:nvSpPr>
          <p:cNvPr id="106510" name="Text Box 1038"/>
          <p:cNvSpPr txBox="1">
            <a:spLocks noChangeArrowheads="1"/>
          </p:cNvSpPr>
          <p:nvPr/>
        </p:nvSpPr>
        <p:spPr bwMode="auto">
          <a:xfrm>
            <a:off x="304799" y="3117850"/>
            <a:ext cx="4267199" cy="1323439"/>
          </a:xfrm>
          <a:prstGeom prst="rect">
            <a:avLst/>
          </a:prstGeom>
          <a:noFill/>
          <a:ln w="9525">
            <a:noFill/>
            <a:miter lim="800000"/>
            <a:headEnd/>
            <a:tailEnd/>
          </a:ln>
          <a:effectLst/>
        </p:spPr>
        <p:txBody>
          <a:bodyPr wrap="square">
            <a:spAutoFit/>
          </a:bodyPr>
          <a:lstStyle/>
          <a:p>
            <a:pPr algn="ctr">
              <a:spcBef>
                <a:spcPct val="50000"/>
              </a:spcBef>
            </a:pPr>
            <a:r>
              <a:rPr lang="en-US" sz="2000" dirty="0"/>
              <a:t>Just as before, if we are given or can measure the angles at which each diffraction peak occurs, we can graphically determine </a:t>
            </a:r>
            <a:r>
              <a:rPr lang="en-US" sz="2000" i="1" dirty="0"/>
              <a:t>a</a:t>
            </a:r>
            <a:r>
              <a:rPr lang="en-US" sz="2000" dirty="0"/>
              <a:t> for the lattice!  </a:t>
            </a:r>
          </a:p>
        </p:txBody>
      </p:sp>
      <p:grpSp>
        <p:nvGrpSpPr>
          <p:cNvPr id="2" name="Group 1039"/>
          <p:cNvGrpSpPr>
            <a:grpSpLocks/>
          </p:cNvGrpSpPr>
          <p:nvPr/>
        </p:nvGrpSpPr>
        <p:grpSpPr bwMode="auto">
          <a:xfrm>
            <a:off x="4572000" y="3041650"/>
            <a:ext cx="2971800" cy="1758950"/>
            <a:chOff x="2928" y="3072"/>
            <a:chExt cx="1872" cy="1108"/>
          </a:xfrm>
        </p:grpSpPr>
        <p:sp>
          <p:nvSpPr>
            <p:cNvPr id="106512" name="Line 1040"/>
            <p:cNvSpPr>
              <a:spLocks noChangeShapeType="1"/>
            </p:cNvSpPr>
            <p:nvPr/>
          </p:nvSpPr>
          <p:spPr bwMode="auto">
            <a:xfrm>
              <a:off x="3456" y="3072"/>
              <a:ext cx="0" cy="864"/>
            </a:xfrm>
            <a:prstGeom prst="line">
              <a:avLst/>
            </a:prstGeom>
            <a:noFill/>
            <a:ln w="9525">
              <a:solidFill>
                <a:srgbClr val="FFFF00"/>
              </a:solidFill>
              <a:round/>
              <a:headEnd type="triangle" w="med" len="med"/>
              <a:tailEnd/>
            </a:ln>
            <a:effectLst/>
          </p:spPr>
          <p:txBody>
            <a:bodyPr/>
            <a:lstStyle/>
            <a:p>
              <a:endParaRPr lang="en-US"/>
            </a:p>
          </p:txBody>
        </p:sp>
        <p:sp>
          <p:nvSpPr>
            <p:cNvPr id="106513" name="Line 1041"/>
            <p:cNvSpPr>
              <a:spLocks noChangeShapeType="1"/>
            </p:cNvSpPr>
            <p:nvPr/>
          </p:nvSpPr>
          <p:spPr bwMode="auto">
            <a:xfrm>
              <a:off x="3456" y="3936"/>
              <a:ext cx="1344" cy="0"/>
            </a:xfrm>
            <a:prstGeom prst="line">
              <a:avLst/>
            </a:prstGeom>
            <a:noFill/>
            <a:ln w="9525">
              <a:solidFill>
                <a:srgbClr val="FFFF00"/>
              </a:solidFill>
              <a:round/>
              <a:headEnd/>
              <a:tailEnd type="triangle" w="med" len="med"/>
            </a:ln>
            <a:effectLst/>
          </p:spPr>
          <p:txBody>
            <a:bodyPr/>
            <a:lstStyle/>
            <a:p>
              <a:endParaRPr lang="en-US"/>
            </a:p>
          </p:txBody>
        </p:sp>
        <p:graphicFrame>
          <p:nvGraphicFramePr>
            <p:cNvPr id="106514" name="Object 1042"/>
            <p:cNvGraphicFramePr>
              <a:graphicFrameLocks noChangeAspect="1"/>
            </p:cNvGraphicFramePr>
            <p:nvPr/>
          </p:nvGraphicFramePr>
          <p:xfrm>
            <a:off x="2928" y="3360"/>
            <a:ext cx="432" cy="216"/>
          </p:xfrm>
          <a:graphic>
            <a:graphicData uri="http://schemas.openxmlformats.org/presentationml/2006/ole">
              <mc:AlternateContent xmlns:mc="http://schemas.openxmlformats.org/markup-compatibility/2006">
                <mc:Choice xmlns:v="urn:schemas-microsoft-com:vml" Requires="v">
                  <p:oleObj name="Equation" r:id="rId3" imgW="406080" imgH="203040" progId="Equation.3">
                    <p:embed/>
                  </p:oleObj>
                </mc:Choice>
                <mc:Fallback>
                  <p:oleObj name="Equation" r:id="rId3" imgW="406080" imgH="203040" progId="Equation.3">
                    <p:embed/>
                    <p:pic>
                      <p:nvPicPr>
                        <p:cNvPr id="106514" name="Object 1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3360"/>
                          <a:ext cx="432" cy="21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6515" name="Object 1043"/>
            <p:cNvGraphicFramePr>
              <a:graphicFrameLocks noChangeAspect="1"/>
            </p:cNvGraphicFramePr>
            <p:nvPr/>
          </p:nvGraphicFramePr>
          <p:xfrm>
            <a:off x="3840" y="3977"/>
            <a:ext cx="707" cy="203"/>
          </p:xfrm>
          <a:graphic>
            <a:graphicData uri="http://schemas.openxmlformats.org/presentationml/2006/ole">
              <mc:AlternateContent xmlns:mc="http://schemas.openxmlformats.org/markup-compatibility/2006">
                <mc:Choice xmlns:v="urn:schemas-microsoft-com:vml" Requires="v">
                  <p:oleObj name="Equation" r:id="rId5" imgW="711000" imgH="203040" progId="Equation.3">
                    <p:embed/>
                  </p:oleObj>
                </mc:Choice>
                <mc:Fallback>
                  <p:oleObj name="Equation" r:id="rId5" imgW="711000" imgH="203040" progId="Equation.3">
                    <p:embed/>
                    <p:pic>
                      <p:nvPicPr>
                        <p:cNvPr id="106515" name="Object 1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3977"/>
                          <a:ext cx="707" cy="203"/>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6516" name="Line 1044"/>
            <p:cNvSpPr>
              <a:spLocks noChangeShapeType="1"/>
            </p:cNvSpPr>
            <p:nvPr/>
          </p:nvSpPr>
          <p:spPr bwMode="auto">
            <a:xfrm flipV="1">
              <a:off x="3696" y="3072"/>
              <a:ext cx="624" cy="624"/>
            </a:xfrm>
            <a:prstGeom prst="line">
              <a:avLst/>
            </a:prstGeom>
            <a:noFill/>
            <a:ln w="9525">
              <a:solidFill>
                <a:srgbClr val="FFFF00"/>
              </a:solidFill>
              <a:round/>
              <a:headEnd/>
              <a:tailEnd/>
            </a:ln>
            <a:effectLst/>
          </p:spPr>
          <p:txBody>
            <a:bodyPr/>
            <a:lstStyle/>
            <a:p>
              <a:endParaRPr lang="en-US"/>
            </a:p>
          </p:txBody>
        </p:sp>
      </p:grpSp>
      <p:sp>
        <p:nvSpPr>
          <p:cNvPr id="106502" name="Text Box 1030"/>
          <p:cNvSpPr txBox="1">
            <a:spLocks noChangeArrowheads="1"/>
          </p:cNvSpPr>
          <p:nvPr/>
        </p:nvSpPr>
        <p:spPr bwMode="auto">
          <a:xfrm>
            <a:off x="304800" y="533400"/>
            <a:ext cx="8458200" cy="2031325"/>
          </a:xfrm>
          <a:prstGeom prst="rect">
            <a:avLst/>
          </a:prstGeom>
          <a:noFill/>
          <a:ln w="9525">
            <a:noFill/>
            <a:miter lim="800000"/>
            <a:headEnd/>
            <a:tailEnd/>
          </a:ln>
          <a:effectLst/>
        </p:spPr>
        <p:txBody>
          <a:bodyPr>
            <a:spAutoFit/>
          </a:bodyPr>
          <a:lstStyle/>
          <a:p>
            <a:pPr>
              <a:spcBef>
                <a:spcPct val="50000"/>
              </a:spcBef>
            </a:pPr>
            <a:r>
              <a:rPr lang="en-US" sz="2400" dirty="0"/>
              <a:t>For a bcc lattice with a one atom basis, the x-ray intensity is nonzero for all planes (</a:t>
            </a:r>
            <a:r>
              <a:rPr lang="en-US" sz="2400" dirty="0" err="1"/>
              <a:t>hkl</a:t>
            </a:r>
            <a:r>
              <a:rPr lang="en-US" sz="2400" dirty="0"/>
              <a:t>), subject to the Bragg condition, </a:t>
            </a:r>
            <a:r>
              <a:rPr lang="en-US" sz="2400" u="sng" dirty="0"/>
              <a:t>except for the planes where </a:t>
            </a:r>
            <a:r>
              <a:rPr lang="en-US" sz="2400" u="sng" dirty="0" err="1"/>
              <a:t>h+k+l</a:t>
            </a:r>
            <a:r>
              <a:rPr lang="en-US" sz="2400" u="sng" dirty="0"/>
              <a:t> is odd</a:t>
            </a:r>
            <a:r>
              <a:rPr lang="en-US" sz="2400" dirty="0"/>
              <a:t>.  Thus, diffraction peaks will be observed for the following planes:</a:t>
            </a:r>
            <a:endParaRPr lang="en-US" sz="2000" dirty="0"/>
          </a:p>
          <a:p>
            <a:pPr>
              <a:spcBef>
                <a:spcPct val="50000"/>
              </a:spcBef>
            </a:pPr>
            <a:r>
              <a:rPr lang="en-US" sz="2000" dirty="0"/>
              <a:t>(100)	(110)	(111)	(200)	(210)	(211)	(220)	(221) 	(300)  …                           </a:t>
            </a:r>
          </a:p>
        </p:txBody>
      </p:sp>
      <p:grpSp>
        <p:nvGrpSpPr>
          <p:cNvPr id="3" name="Group 1048"/>
          <p:cNvGrpSpPr>
            <a:grpSpLocks/>
          </p:cNvGrpSpPr>
          <p:nvPr/>
        </p:nvGrpSpPr>
        <p:grpSpPr bwMode="auto">
          <a:xfrm>
            <a:off x="457200" y="2133600"/>
            <a:ext cx="457200" cy="609600"/>
            <a:chOff x="288" y="1152"/>
            <a:chExt cx="288" cy="384"/>
          </a:xfrm>
        </p:grpSpPr>
        <p:sp>
          <p:nvSpPr>
            <p:cNvPr id="106517" name="Line 1045"/>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18" name="Line 1046"/>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4" name="Group 1049"/>
          <p:cNvGrpSpPr>
            <a:grpSpLocks/>
          </p:cNvGrpSpPr>
          <p:nvPr/>
        </p:nvGrpSpPr>
        <p:grpSpPr bwMode="auto">
          <a:xfrm>
            <a:off x="2286000" y="2133600"/>
            <a:ext cx="457200" cy="609600"/>
            <a:chOff x="288" y="1152"/>
            <a:chExt cx="288" cy="384"/>
          </a:xfrm>
        </p:grpSpPr>
        <p:sp>
          <p:nvSpPr>
            <p:cNvPr id="106522" name="Line 1050"/>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3" name="Line 1051"/>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5" name="Group 1052"/>
          <p:cNvGrpSpPr>
            <a:grpSpLocks/>
          </p:cNvGrpSpPr>
          <p:nvPr/>
        </p:nvGrpSpPr>
        <p:grpSpPr bwMode="auto">
          <a:xfrm>
            <a:off x="4114800" y="2133600"/>
            <a:ext cx="457200" cy="609600"/>
            <a:chOff x="288" y="1152"/>
            <a:chExt cx="288" cy="384"/>
          </a:xfrm>
        </p:grpSpPr>
        <p:sp>
          <p:nvSpPr>
            <p:cNvPr id="106525" name="Line 1053"/>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6" name="Line 1054"/>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6" name="Group 1055"/>
          <p:cNvGrpSpPr>
            <a:grpSpLocks/>
          </p:cNvGrpSpPr>
          <p:nvPr/>
        </p:nvGrpSpPr>
        <p:grpSpPr bwMode="auto">
          <a:xfrm>
            <a:off x="6858000" y="2133600"/>
            <a:ext cx="457200" cy="609600"/>
            <a:chOff x="288" y="1152"/>
            <a:chExt cx="288" cy="384"/>
          </a:xfrm>
        </p:grpSpPr>
        <p:sp>
          <p:nvSpPr>
            <p:cNvPr id="106528" name="Line 1056"/>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9" name="Line 1057"/>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7" name="Group 1058"/>
          <p:cNvGrpSpPr>
            <a:grpSpLocks/>
          </p:cNvGrpSpPr>
          <p:nvPr/>
        </p:nvGrpSpPr>
        <p:grpSpPr bwMode="auto">
          <a:xfrm>
            <a:off x="7772400" y="2133600"/>
            <a:ext cx="457200" cy="609600"/>
            <a:chOff x="288" y="1152"/>
            <a:chExt cx="288" cy="384"/>
          </a:xfrm>
        </p:grpSpPr>
        <p:sp>
          <p:nvSpPr>
            <p:cNvPr id="106531" name="Line 1059"/>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32" name="Line 1060"/>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spTree>
    <p:extLst>
      <p:ext uri="{BB962C8B-B14F-4D97-AF65-F5344CB8AC3E}">
        <p14:creationId xmlns:p14="http://schemas.microsoft.com/office/powerpoint/2010/main" val="2273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065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685800" y="0"/>
            <a:ext cx="7772400" cy="533400"/>
          </a:xfrm>
        </p:spPr>
        <p:txBody>
          <a:bodyPr/>
          <a:lstStyle/>
          <a:p>
            <a:r>
              <a:rPr lang="en-US" sz="2800" dirty="0">
                <a:solidFill>
                  <a:srgbClr val="0070C0"/>
                </a:solidFill>
              </a:rPr>
              <a:t>How to determine lattice parameter this time? </a:t>
            </a:r>
            <a:endParaRPr lang="en-US" sz="2800" baseline="-25000" dirty="0">
              <a:solidFill>
                <a:srgbClr val="0070C0"/>
              </a:solidFill>
            </a:endParaRPr>
          </a:p>
        </p:txBody>
      </p:sp>
      <p:sp>
        <p:nvSpPr>
          <p:cNvPr id="106510" name="Text Box 1038"/>
          <p:cNvSpPr txBox="1">
            <a:spLocks noChangeArrowheads="1"/>
          </p:cNvSpPr>
          <p:nvPr/>
        </p:nvSpPr>
        <p:spPr bwMode="auto">
          <a:xfrm>
            <a:off x="304799" y="3117850"/>
            <a:ext cx="4267199" cy="1323439"/>
          </a:xfrm>
          <a:prstGeom prst="rect">
            <a:avLst/>
          </a:prstGeom>
          <a:noFill/>
          <a:ln w="9525">
            <a:noFill/>
            <a:miter lim="800000"/>
            <a:headEnd/>
            <a:tailEnd/>
          </a:ln>
          <a:effectLst/>
        </p:spPr>
        <p:txBody>
          <a:bodyPr wrap="square">
            <a:spAutoFit/>
          </a:bodyPr>
          <a:lstStyle/>
          <a:p>
            <a:pPr algn="ctr">
              <a:spcBef>
                <a:spcPct val="50000"/>
              </a:spcBef>
            </a:pPr>
            <a:r>
              <a:rPr lang="en-US" sz="2000" dirty="0"/>
              <a:t>Just as before, if we are given or can measure the angles at which each diffraction peak occurs, we can graphically determine </a:t>
            </a:r>
            <a:r>
              <a:rPr lang="en-US" sz="2000" i="1" dirty="0"/>
              <a:t>a</a:t>
            </a:r>
            <a:r>
              <a:rPr lang="en-US" sz="2000" dirty="0"/>
              <a:t> for the lattice!  </a:t>
            </a:r>
          </a:p>
        </p:txBody>
      </p:sp>
      <p:grpSp>
        <p:nvGrpSpPr>
          <p:cNvPr id="2" name="Group 1039"/>
          <p:cNvGrpSpPr>
            <a:grpSpLocks/>
          </p:cNvGrpSpPr>
          <p:nvPr/>
        </p:nvGrpSpPr>
        <p:grpSpPr bwMode="auto">
          <a:xfrm>
            <a:off x="4572000" y="3041650"/>
            <a:ext cx="2971800" cy="1758950"/>
            <a:chOff x="2928" y="3072"/>
            <a:chExt cx="1872" cy="1108"/>
          </a:xfrm>
        </p:grpSpPr>
        <p:sp>
          <p:nvSpPr>
            <p:cNvPr id="106512" name="Line 1040"/>
            <p:cNvSpPr>
              <a:spLocks noChangeShapeType="1"/>
            </p:cNvSpPr>
            <p:nvPr/>
          </p:nvSpPr>
          <p:spPr bwMode="auto">
            <a:xfrm>
              <a:off x="3456" y="3072"/>
              <a:ext cx="0" cy="864"/>
            </a:xfrm>
            <a:prstGeom prst="line">
              <a:avLst/>
            </a:prstGeom>
            <a:noFill/>
            <a:ln w="9525">
              <a:solidFill>
                <a:srgbClr val="FFFF00"/>
              </a:solidFill>
              <a:round/>
              <a:headEnd type="triangle" w="med" len="med"/>
              <a:tailEnd/>
            </a:ln>
            <a:effectLst/>
          </p:spPr>
          <p:txBody>
            <a:bodyPr/>
            <a:lstStyle/>
            <a:p>
              <a:endParaRPr lang="en-US"/>
            </a:p>
          </p:txBody>
        </p:sp>
        <p:sp>
          <p:nvSpPr>
            <p:cNvPr id="106513" name="Line 1041"/>
            <p:cNvSpPr>
              <a:spLocks noChangeShapeType="1"/>
            </p:cNvSpPr>
            <p:nvPr/>
          </p:nvSpPr>
          <p:spPr bwMode="auto">
            <a:xfrm>
              <a:off x="3456" y="3936"/>
              <a:ext cx="1344" cy="0"/>
            </a:xfrm>
            <a:prstGeom prst="line">
              <a:avLst/>
            </a:prstGeom>
            <a:noFill/>
            <a:ln w="9525">
              <a:solidFill>
                <a:srgbClr val="FFFF00"/>
              </a:solidFill>
              <a:round/>
              <a:headEnd/>
              <a:tailEnd type="triangle" w="med" len="med"/>
            </a:ln>
            <a:effectLst/>
          </p:spPr>
          <p:txBody>
            <a:bodyPr/>
            <a:lstStyle/>
            <a:p>
              <a:endParaRPr lang="en-US"/>
            </a:p>
          </p:txBody>
        </p:sp>
        <p:graphicFrame>
          <p:nvGraphicFramePr>
            <p:cNvPr id="106514" name="Object 1042"/>
            <p:cNvGraphicFramePr>
              <a:graphicFrameLocks noChangeAspect="1"/>
            </p:cNvGraphicFramePr>
            <p:nvPr/>
          </p:nvGraphicFramePr>
          <p:xfrm>
            <a:off x="2928" y="3360"/>
            <a:ext cx="432" cy="216"/>
          </p:xfrm>
          <a:graphic>
            <a:graphicData uri="http://schemas.openxmlformats.org/presentationml/2006/ole">
              <mc:AlternateContent xmlns:mc="http://schemas.openxmlformats.org/markup-compatibility/2006">
                <mc:Choice xmlns:v="urn:schemas-microsoft-com:vml" Requires="v">
                  <p:oleObj name="Equation" r:id="rId3" imgW="406080" imgH="203040" progId="Equation.3">
                    <p:embed/>
                  </p:oleObj>
                </mc:Choice>
                <mc:Fallback>
                  <p:oleObj name="Equation" r:id="rId3" imgW="406080" imgH="203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3360"/>
                          <a:ext cx="432" cy="21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6515" name="Object 1043"/>
            <p:cNvGraphicFramePr>
              <a:graphicFrameLocks noChangeAspect="1"/>
            </p:cNvGraphicFramePr>
            <p:nvPr/>
          </p:nvGraphicFramePr>
          <p:xfrm>
            <a:off x="3840" y="3977"/>
            <a:ext cx="707" cy="203"/>
          </p:xfrm>
          <a:graphic>
            <a:graphicData uri="http://schemas.openxmlformats.org/presentationml/2006/ole">
              <mc:AlternateContent xmlns:mc="http://schemas.openxmlformats.org/markup-compatibility/2006">
                <mc:Choice xmlns:v="urn:schemas-microsoft-com:vml" Requires="v">
                  <p:oleObj name="Equation" r:id="rId5" imgW="711000" imgH="203040" progId="Equation.3">
                    <p:embed/>
                  </p:oleObj>
                </mc:Choice>
                <mc:Fallback>
                  <p:oleObj name="Equation" r:id="rId5" imgW="711000" imgH="2030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3977"/>
                          <a:ext cx="707" cy="203"/>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6516" name="Line 1044"/>
            <p:cNvSpPr>
              <a:spLocks noChangeShapeType="1"/>
            </p:cNvSpPr>
            <p:nvPr/>
          </p:nvSpPr>
          <p:spPr bwMode="auto">
            <a:xfrm flipV="1">
              <a:off x="3696" y="3072"/>
              <a:ext cx="624" cy="624"/>
            </a:xfrm>
            <a:prstGeom prst="line">
              <a:avLst/>
            </a:prstGeom>
            <a:noFill/>
            <a:ln w="9525">
              <a:solidFill>
                <a:srgbClr val="FFFF00"/>
              </a:solidFill>
              <a:round/>
              <a:headEnd/>
              <a:tailEnd/>
            </a:ln>
            <a:effectLst/>
          </p:spPr>
          <p:txBody>
            <a:bodyPr/>
            <a:lstStyle/>
            <a:p>
              <a:endParaRPr lang="en-US"/>
            </a:p>
          </p:txBody>
        </p:sp>
      </p:grpSp>
      <p:sp>
        <p:nvSpPr>
          <p:cNvPr id="106502" name="Text Box 1030"/>
          <p:cNvSpPr txBox="1">
            <a:spLocks noChangeArrowheads="1"/>
          </p:cNvSpPr>
          <p:nvPr/>
        </p:nvSpPr>
        <p:spPr bwMode="auto">
          <a:xfrm>
            <a:off x="304800" y="533400"/>
            <a:ext cx="8458200" cy="2031325"/>
          </a:xfrm>
          <a:prstGeom prst="rect">
            <a:avLst/>
          </a:prstGeom>
          <a:noFill/>
          <a:ln w="9525">
            <a:noFill/>
            <a:miter lim="800000"/>
            <a:headEnd/>
            <a:tailEnd/>
          </a:ln>
          <a:effectLst/>
        </p:spPr>
        <p:txBody>
          <a:bodyPr>
            <a:spAutoFit/>
          </a:bodyPr>
          <a:lstStyle/>
          <a:p>
            <a:pPr>
              <a:spcBef>
                <a:spcPct val="50000"/>
              </a:spcBef>
            </a:pPr>
            <a:r>
              <a:rPr lang="en-US" sz="2400" dirty="0"/>
              <a:t>For a bcc lattice with a one atom basis, the x-ray intensity is nonzero for all planes (</a:t>
            </a:r>
            <a:r>
              <a:rPr lang="en-US" sz="2400" dirty="0" err="1"/>
              <a:t>hkl</a:t>
            </a:r>
            <a:r>
              <a:rPr lang="en-US" sz="2400" dirty="0"/>
              <a:t>), subject to the Bragg condition, </a:t>
            </a:r>
            <a:r>
              <a:rPr lang="en-US" sz="2400" u="sng" dirty="0"/>
              <a:t>except for the planes where </a:t>
            </a:r>
            <a:r>
              <a:rPr lang="en-US" sz="2400" u="sng" dirty="0" err="1"/>
              <a:t>h+k+l</a:t>
            </a:r>
            <a:r>
              <a:rPr lang="en-US" sz="2400" u="sng" dirty="0"/>
              <a:t> is odd</a:t>
            </a:r>
            <a:r>
              <a:rPr lang="en-US" sz="2400" dirty="0"/>
              <a:t>.  Thus, diffraction peaks will be observed for the following planes:</a:t>
            </a:r>
            <a:endParaRPr lang="en-US" sz="2000" dirty="0"/>
          </a:p>
          <a:p>
            <a:pPr>
              <a:spcBef>
                <a:spcPct val="50000"/>
              </a:spcBef>
            </a:pPr>
            <a:r>
              <a:rPr lang="en-US" sz="2000" dirty="0"/>
              <a:t>(100)	(110)	(111)	(200)	(210)	(211)	(220)	(221) 	(300)  …                           </a:t>
            </a:r>
          </a:p>
        </p:txBody>
      </p:sp>
      <p:grpSp>
        <p:nvGrpSpPr>
          <p:cNvPr id="3" name="Group 1048"/>
          <p:cNvGrpSpPr>
            <a:grpSpLocks/>
          </p:cNvGrpSpPr>
          <p:nvPr/>
        </p:nvGrpSpPr>
        <p:grpSpPr bwMode="auto">
          <a:xfrm>
            <a:off x="457200" y="2133600"/>
            <a:ext cx="457200" cy="609600"/>
            <a:chOff x="288" y="1152"/>
            <a:chExt cx="288" cy="384"/>
          </a:xfrm>
        </p:grpSpPr>
        <p:sp>
          <p:nvSpPr>
            <p:cNvPr id="106517" name="Line 1045"/>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18" name="Line 1046"/>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4" name="Group 1049"/>
          <p:cNvGrpSpPr>
            <a:grpSpLocks/>
          </p:cNvGrpSpPr>
          <p:nvPr/>
        </p:nvGrpSpPr>
        <p:grpSpPr bwMode="auto">
          <a:xfrm>
            <a:off x="2286000" y="2133600"/>
            <a:ext cx="457200" cy="609600"/>
            <a:chOff x="288" y="1152"/>
            <a:chExt cx="288" cy="384"/>
          </a:xfrm>
        </p:grpSpPr>
        <p:sp>
          <p:nvSpPr>
            <p:cNvPr id="106522" name="Line 1050"/>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3" name="Line 1051"/>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5" name="Group 1052"/>
          <p:cNvGrpSpPr>
            <a:grpSpLocks/>
          </p:cNvGrpSpPr>
          <p:nvPr/>
        </p:nvGrpSpPr>
        <p:grpSpPr bwMode="auto">
          <a:xfrm>
            <a:off x="4114800" y="2133600"/>
            <a:ext cx="457200" cy="609600"/>
            <a:chOff x="288" y="1152"/>
            <a:chExt cx="288" cy="384"/>
          </a:xfrm>
        </p:grpSpPr>
        <p:sp>
          <p:nvSpPr>
            <p:cNvPr id="106525" name="Line 1053"/>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6" name="Line 1054"/>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6" name="Group 1055"/>
          <p:cNvGrpSpPr>
            <a:grpSpLocks/>
          </p:cNvGrpSpPr>
          <p:nvPr/>
        </p:nvGrpSpPr>
        <p:grpSpPr bwMode="auto">
          <a:xfrm>
            <a:off x="6858000" y="2133600"/>
            <a:ext cx="457200" cy="609600"/>
            <a:chOff x="288" y="1152"/>
            <a:chExt cx="288" cy="384"/>
          </a:xfrm>
        </p:grpSpPr>
        <p:sp>
          <p:nvSpPr>
            <p:cNvPr id="106528" name="Line 1056"/>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9" name="Line 1057"/>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7" name="Group 1058"/>
          <p:cNvGrpSpPr>
            <a:grpSpLocks/>
          </p:cNvGrpSpPr>
          <p:nvPr/>
        </p:nvGrpSpPr>
        <p:grpSpPr bwMode="auto">
          <a:xfrm>
            <a:off x="7772400" y="2133600"/>
            <a:ext cx="457200" cy="609600"/>
            <a:chOff x="288" y="1152"/>
            <a:chExt cx="288" cy="384"/>
          </a:xfrm>
        </p:grpSpPr>
        <p:sp>
          <p:nvSpPr>
            <p:cNvPr id="106531" name="Line 1059"/>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32" name="Line 1060"/>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sp>
        <p:nvSpPr>
          <p:cNvPr id="106533" name="Text Box 1061"/>
          <p:cNvSpPr txBox="1">
            <a:spLocks noChangeArrowheads="1"/>
          </p:cNvSpPr>
          <p:nvPr/>
        </p:nvSpPr>
        <p:spPr bwMode="auto">
          <a:xfrm>
            <a:off x="304800" y="4889718"/>
            <a:ext cx="8458200" cy="1815882"/>
          </a:xfrm>
          <a:prstGeom prst="rect">
            <a:avLst/>
          </a:prstGeom>
          <a:noFill/>
          <a:ln w="9525">
            <a:noFill/>
            <a:miter lim="800000"/>
            <a:headEnd/>
            <a:tailEnd/>
          </a:ln>
          <a:effectLst/>
        </p:spPr>
        <p:txBody>
          <a:bodyPr>
            <a:spAutoFit/>
          </a:bodyPr>
          <a:lstStyle/>
          <a:p>
            <a:pPr>
              <a:spcBef>
                <a:spcPct val="50000"/>
              </a:spcBef>
            </a:pPr>
            <a:r>
              <a:rPr lang="en-US" sz="2800" dirty="0"/>
              <a:t>A similar analysis can be done for a crystal with the </a:t>
            </a:r>
            <a:r>
              <a:rPr lang="en-US" sz="2800" dirty="0" err="1"/>
              <a:t>fcc</a:t>
            </a:r>
            <a:r>
              <a:rPr lang="en-US" sz="2800" dirty="0"/>
              <a:t> lattice with a one atom basis. For materials with more than one of the same atom type per basis in a cubic lattice, the rules for the structure factor can be modified.</a:t>
            </a:r>
          </a:p>
        </p:txBody>
      </p:sp>
    </p:spTree>
    <p:extLst>
      <p:ext uri="{BB962C8B-B14F-4D97-AF65-F5344CB8AC3E}">
        <p14:creationId xmlns:p14="http://schemas.microsoft.com/office/powerpoint/2010/main" val="333790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065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6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utoUpdateAnimBg="0"/>
      <p:bldP spid="10653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685800" y="0"/>
            <a:ext cx="7772400" cy="533400"/>
          </a:xfrm>
        </p:spPr>
        <p:txBody>
          <a:bodyPr/>
          <a:lstStyle/>
          <a:p>
            <a:r>
              <a:rPr lang="en-US" sz="2800" dirty="0">
                <a:solidFill>
                  <a:srgbClr val="0070C0"/>
                </a:solidFill>
              </a:rPr>
              <a:t>How to determine lattice parameter this time? </a:t>
            </a:r>
            <a:endParaRPr lang="en-US" sz="2800" baseline="-25000" dirty="0">
              <a:solidFill>
                <a:srgbClr val="0070C0"/>
              </a:solidFill>
            </a:endParaRPr>
          </a:p>
        </p:txBody>
      </p:sp>
      <p:sp>
        <p:nvSpPr>
          <p:cNvPr id="106510" name="Text Box 1038"/>
          <p:cNvSpPr txBox="1">
            <a:spLocks noChangeArrowheads="1"/>
          </p:cNvSpPr>
          <p:nvPr/>
        </p:nvSpPr>
        <p:spPr bwMode="auto">
          <a:xfrm>
            <a:off x="304799" y="3117850"/>
            <a:ext cx="4267199" cy="1323439"/>
          </a:xfrm>
          <a:prstGeom prst="rect">
            <a:avLst/>
          </a:prstGeom>
          <a:noFill/>
          <a:ln w="9525">
            <a:noFill/>
            <a:miter lim="800000"/>
            <a:headEnd/>
            <a:tailEnd/>
          </a:ln>
          <a:effectLst/>
        </p:spPr>
        <p:txBody>
          <a:bodyPr wrap="square">
            <a:spAutoFit/>
          </a:bodyPr>
          <a:lstStyle/>
          <a:p>
            <a:pPr algn="ctr">
              <a:spcBef>
                <a:spcPct val="50000"/>
              </a:spcBef>
            </a:pPr>
            <a:r>
              <a:rPr lang="en-US" sz="2000" dirty="0"/>
              <a:t>Just as before, if we are given or can measure the angles at which each diffraction peak occurs, we can graphically determine </a:t>
            </a:r>
            <a:r>
              <a:rPr lang="en-US" sz="2000" i="1" dirty="0"/>
              <a:t>a</a:t>
            </a:r>
            <a:r>
              <a:rPr lang="en-US" sz="2000" dirty="0"/>
              <a:t> for the lattice!  </a:t>
            </a:r>
          </a:p>
        </p:txBody>
      </p:sp>
      <p:grpSp>
        <p:nvGrpSpPr>
          <p:cNvPr id="2" name="Group 1039"/>
          <p:cNvGrpSpPr>
            <a:grpSpLocks/>
          </p:cNvGrpSpPr>
          <p:nvPr/>
        </p:nvGrpSpPr>
        <p:grpSpPr bwMode="auto">
          <a:xfrm>
            <a:off x="4572000" y="3041650"/>
            <a:ext cx="2971800" cy="1758950"/>
            <a:chOff x="2928" y="3072"/>
            <a:chExt cx="1872" cy="1108"/>
          </a:xfrm>
        </p:grpSpPr>
        <p:sp>
          <p:nvSpPr>
            <p:cNvPr id="106512" name="Line 1040"/>
            <p:cNvSpPr>
              <a:spLocks noChangeShapeType="1"/>
            </p:cNvSpPr>
            <p:nvPr/>
          </p:nvSpPr>
          <p:spPr bwMode="auto">
            <a:xfrm>
              <a:off x="3456" y="3072"/>
              <a:ext cx="0" cy="864"/>
            </a:xfrm>
            <a:prstGeom prst="line">
              <a:avLst/>
            </a:prstGeom>
            <a:noFill/>
            <a:ln w="9525">
              <a:solidFill>
                <a:srgbClr val="FFFF00"/>
              </a:solidFill>
              <a:round/>
              <a:headEnd type="triangle" w="med" len="med"/>
              <a:tailEnd/>
            </a:ln>
            <a:effectLst/>
          </p:spPr>
          <p:txBody>
            <a:bodyPr/>
            <a:lstStyle/>
            <a:p>
              <a:endParaRPr lang="en-US"/>
            </a:p>
          </p:txBody>
        </p:sp>
        <p:sp>
          <p:nvSpPr>
            <p:cNvPr id="106513" name="Line 1041"/>
            <p:cNvSpPr>
              <a:spLocks noChangeShapeType="1"/>
            </p:cNvSpPr>
            <p:nvPr/>
          </p:nvSpPr>
          <p:spPr bwMode="auto">
            <a:xfrm>
              <a:off x="3456" y="3936"/>
              <a:ext cx="1344" cy="0"/>
            </a:xfrm>
            <a:prstGeom prst="line">
              <a:avLst/>
            </a:prstGeom>
            <a:noFill/>
            <a:ln w="9525">
              <a:solidFill>
                <a:srgbClr val="FFFF00"/>
              </a:solidFill>
              <a:round/>
              <a:headEnd/>
              <a:tailEnd type="triangle" w="med" len="med"/>
            </a:ln>
            <a:effectLst/>
          </p:spPr>
          <p:txBody>
            <a:bodyPr/>
            <a:lstStyle/>
            <a:p>
              <a:endParaRPr lang="en-US"/>
            </a:p>
          </p:txBody>
        </p:sp>
        <p:graphicFrame>
          <p:nvGraphicFramePr>
            <p:cNvPr id="106514" name="Object 1042"/>
            <p:cNvGraphicFramePr>
              <a:graphicFrameLocks noChangeAspect="1"/>
            </p:cNvGraphicFramePr>
            <p:nvPr/>
          </p:nvGraphicFramePr>
          <p:xfrm>
            <a:off x="2928" y="3360"/>
            <a:ext cx="432" cy="216"/>
          </p:xfrm>
          <a:graphic>
            <a:graphicData uri="http://schemas.openxmlformats.org/presentationml/2006/ole">
              <mc:AlternateContent xmlns:mc="http://schemas.openxmlformats.org/markup-compatibility/2006">
                <mc:Choice xmlns:v="urn:schemas-microsoft-com:vml" Requires="v">
                  <p:oleObj name="Equation" r:id="rId3" imgW="406080" imgH="203040" progId="Equation.3">
                    <p:embed/>
                  </p:oleObj>
                </mc:Choice>
                <mc:Fallback>
                  <p:oleObj name="Equation" r:id="rId3" imgW="406080" imgH="203040" progId="Equation.3">
                    <p:embed/>
                    <p:pic>
                      <p:nvPicPr>
                        <p:cNvPr id="106514" name="Object 10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3360"/>
                          <a:ext cx="432" cy="216"/>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graphicFrame>
          <p:nvGraphicFramePr>
            <p:cNvPr id="106515" name="Object 1043"/>
            <p:cNvGraphicFramePr>
              <a:graphicFrameLocks noChangeAspect="1"/>
            </p:cNvGraphicFramePr>
            <p:nvPr/>
          </p:nvGraphicFramePr>
          <p:xfrm>
            <a:off x="3840" y="3977"/>
            <a:ext cx="707" cy="203"/>
          </p:xfrm>
          <a:graphic>
            <a:graphicData uri="http://schemas.openxmlformats.org/presentationml/2006/ole">
              <mc:AlternateContent xmlns:mc="http://schemas.openxmlformats.org/markup-compatibility/2006">
                <mc:Choice xmlns:v="urn:schemas-microsoft-com:vml" Requires="v">
                  <p:oleObj name="Equation" r:id="rId5" imgW="711000" imgH="203040" progId="Equation.3">
                    <p:embed/>
                  </p:oleObj>
                </mc:Choice>
                <mc:Fallback>
                  <p:oleObj name="Equation" r:id="rId5" imgW="711000" imgH="203040" progId="Equation.3">
                    <p:embed/>
                    <p:pic>
                      <p:nvPicPr>
                        <p:cNvPr id="106515" name="Object 10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0" y="3977"/>
                          <a:ext cx="707" cy="203"/>
                        </a:xfrm>
                        <a:prstGeom prst="rect">
                          <a:avLst/>
                        </a:prstGeom>
                        <a:solidFill>
                          <a:schemeClr val="bg1"/>
                        </a:solidFill>
                        <a:ln>
                          <a:noFill/>
                        </a:ln>
                        <a:extLst>
                          <a:ext uri="{91240B29-F687-4F45-9708-019B960494DF}">
                            <a14:hiddenLine xmlns:a14="http://schemas.microsoft.com/office/drawing/2010/main" w="38100">
                              <a:solidFill>
                                <a:srgbClr val="CC6600"/>
                              </a:solidFill>
                              <a:miter lim="800000"/>
                              <a:headEnd/>
                              <a:tailEnd/>
                            </a14:hiddenLine>
                          </a:ext>
                        </a:extLst>
                      </p:spPr>
                    </p:pic>
                  </p:oleObj>
                </mc:Fallback>
              </mc:AlternateContent>
            </a:graphicData>
          </a:graphic>
        </p:graphicFrame>
        <p:sp>
          <p:nvSpPr>
            <p:cNvPr id="106516" name="Line 1044"/>
            <p:cNvSpPr>
              <a:spLocks noChangeShapeType="1"/>
            </p:cNvSpPr>
            <p:nvPr/>
          </p:nvSpPr>
          <p:spPr bwMode="auto">
            <a:xfrm flipV="1">
              <a:off x="3696" y="3072"/>
              <a:ext cx="624" cy="624"/>
            </a:xfrm>
            <a:prstGeom prst="line">
              <a:avLst/>
            </a:prstGeom>
            <a:noFill/>
            <a:ln w="9525">
              <a:solidFill>
                <a:srgbClr val="FFFF00"/>
              </a:solidFill>
              <a:round/>
              <a:headEnd/>
              <a:tailEnd/>
            </a:ln>
            <a:effectLst/>
          </p:spPr>
          <p:txBody>
            <a:bodyPr/>
            <a:lstStyle/>
            <a:p>
              <a:endParaRPr lang="en-US"/>
            </a:p>
          </p:txBody>
        </p:sp>
      </p:grpSp>
      <p:sp>
        <p:nvSpPr>
          <p:cNvPr id="106502" name="Text Box 1030"/>
          <p:cNvSpPr txBox="1">
            <a:spLocks noChangeArrowheads="1"/>
          </p:cNvSpPr>
          <p:nvPr/>
        </p:nvSpPr>
        <p:spPr bwMode="auto">
          <a:xfrm>
            <a:off x="304800" y="533400"/>
            <a:ext cx="8458200" cy="2031325"/>
          </a:xfrm>
          <a:prstGeom prst="rect">
            <a:avLst/>
          </a:prstGeom>
          <a:noFill/>
          <a:ln w="9525">
            <a:noFill/>
            <a:miter lim="800000"/>
            <a:headEnd/>
            <a:tailEnd/>
          </a:ln>
          <a:effectLst/>
        </p:spPr>
        <p:txBody>
          <a:bodyPr>
            <a:spAutoFit/>
          </a:bodyPr>
          <a:lstStyle/>
          <a:p>
            <a:pPr>
              <a:spcBef>
                <a:spcPct val="50000"/>
              </a:spcBef>
            </a:pPr>
            <a:r>
              <a:rPr lang="en-US" sz="2400" dirty="0"/>
              <a:t>For a bcc lattice with a one atom basis, the x-ray intensity is nonzero for all planes (</a:t>
            </a:r>
            <a:r>
              <a:rPr lang="en-US" sz="2400" dirty="0" err="1"/>
              <a:t>hkl</a:t>
            </a:r>
            <a:r>
              <a:rPr lang="en-US" sz="2400" dirty="0"/>
              <a:t>), subject to the Bragg condition, </a:t>
            </a:r>
            <a:r>
              <a:rPr lang="en-US" sz="2400" u="sng" dirty="0"/>
              <a:t>except for the planes where </a:t>
            </a:r>
            <a:r>
              <a:rPr lang="en-US" sz="2400" u="sng" dirty="0" err="1"/>
              <a:t>h+k+l</a:t>
            </a:r>
            <a:r>
              <a:rPr lang="en-US" sz="2400" u="sng" dirty="0"/>
              <a:t> is odd</a:t>
            </a:r>
            <a:r>
              <a:rPr lang="en-US" sz="2400" dirty="0"/>
              <a:t>.  Thus, diffraction peaks will be observed for the following planes:</a:t>
            </a:r>
            <a:endParaRPr lang="en-US" sz="2000" dirty="0"/>
          </a:p>
          <a:p>
            <a:pPr>
              <a:spcBef>
                <a:spcPct val="50000"/>
              </a:spcBef>
            </a:pPr>
            <a:r>
              <a:rPr lang="en-US" sz="2000" dirty="0"/>
              <a:t>(100)	(110)	(111)	(200)	(210)	(211)	(220)	(221) 	(300)  …                           </a:t>
            </a:r>
          </a:p>
        </p:txBody>
      </p:sp>
      <p:grpSp>
        <p:nvGrpSpPr>
          <p:cNvPr id="3" name="Group 1048"/>
          <p:cNvGrpSpPr>
            <a:grpSpLocks/>
          </p:cNvGrpSpPr>
          <p:nvPr/>
        </p:nvGrpSpPr>
        <p:grpSpPr bwMode="auto">
          <a:xfrm>
            <a:off x="457200" y="2133600"/>
            <a:ext cx="457200" cy="609600"/>
            <a:chOff x="288" y="1152"/>
            <a:chExt cx="288" cy="384"/>
          </a:xfrm>
        </p:grpSpPr>
        <p:sp>
          <p:nvSpPr>
            <p:cNvPr id="106517" name="Line 1045"/>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18" name="Line 1046"/>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4" name="Group 1049"/>
          <p:cNvGrpSpPr>
            <a:grpSpLocks/>
          </p:cNvGrpSpPr>
          <p:nvPr/>
        </p:nvGrpSpPr>
        <p:grpSpPr bwMode="auto">
          <a:xfrm>
            <a:off x="2286000" y="2133600"/>
            <a:ext cx="457200" cy="609600"/>
            <a:chOff x="288" y="1152"/>
            <a:chExt cx="288" cy="384"/>
          </a:xfrm>
        </p:grpSpPr>
        <p:sp>
          <p:nvSpPr>
            <p:cNvPr id="106522" name="Line 1050"/>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3" name="Line 1051"/>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5" name="Group 1052"/>
          <p:cNvGrpSpPr>
            <a:grpSpLocks/>
          </p:cNvGrpSpPr>
          <p:nvPr/>
        </p:nvGrpSpPr>
        <p:grpSpPr bwMode="auto">
          <a:xfrm>
            <a:off x="4114800" y="2133600"/>
            <a:ext cx="457200" cy="609600"/>
            <a:chOff x="288" y="1152"/>
            <a:chExt cx="288" cy="384"/>
          </a:xfrm>
        </p:grpSpPr>
        <p:sp>
          <p:nvSpPr>
            <p:cNvPr id="106525" name="Line 1053"/>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6" name="Line 1054"/>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6" name="Group 1055"/>
          <p:cNvGrpSpPr>
            <a:grpSpLocks/>
          </p:cNvGrpSpPr>
          <p:nvPr/>
        </p:nvGrpSpPr>
        <p:grpSpPr bwMode="auto">
          <a:xfrm>
            <a:off x="6858000" y="2133600"/>
            <a:ext cx="457200" cy="609600"/>
            <a:chOff x="288" y="1152"/>
            <a:chExt cx="288" cy="384"/>
          </a:xfrm>
        </p:grpSpPr>
        <p:sp>
          <p:nvSpPr>
            <p:cNvPr id="106528" name="Line 1056"/>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29" name="Line 1057"/>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grpSp>
        <p:nvGrpSpPr>
          <p:cNvPr id="7" name="Group 1058"/>
          <p:cNvGrpSpPr>
            <a:grpSpLocks/>
          </p:cNvGrpSpPr>
          <p:nvPr/>
        </p:nvGrpSpPr>
        <p:grpSpPr bwMode="auto">
          <a:xfrm>
            <a:off x="7772400" y="2133600"/>
            <a:ext cx="457200" cy="609600"/>
            <a:chOff x="288" y="1152"/>
            <a:chExt cx="288" cy="384"/>
          </a:xfrm>
        </p:grpSpPr>
        <p:sp>
          <p:nvSpPr>
            <p:cNvPr id="106531" name="Line 1059"/>
            <p:cNvSpPr>
              <a:spLocks noChangeShapeType="1"/>
            </p:cNvSpPr>
            <p:nvPr/>
          </p:nvSpPr>
          <p:spPr bwMode="auto">
            <a:xfrm>
              <a:off x="288" y="1152"/>
              <a:ext cx="240" cy="384"/>
            </a:xfrm>
            <a:prstGeom prst="line">
              <a:avLst/>
            </a:prstGeom>
            <a:noFill/>
            <a:ln w="50800">
              <a:solidFill>
                <a:srgbClr val="CC6600"/>
              </a:solidFill>
              <a:round/>
              <a:headEnd/>
              <a:tailEnd/>
            </a:ln>
            <a:effectLst/>
          </p:spPr>
          <p:txBody>
            <a:bodyPr/>
            <a:lstStyle/>
            <a:p>
              <a:endParaRPr lang="en-US"/>
            </a:p>
          </p:txBody>
        </p:sp>
        <p:sp>
          <p:nvSpPr>
            <p:cNvPr id="106532" name="Line 1060"/>
            <p:cNvSpPr>
              <a:spLocks noChangeShapeType="1"/>
            </p:cNvSpPr>
            <p:nvPr/>
          </p:nvSpPr>
          <p:spPr bwMode="auto">
            <a:xfrm flipH="1">
              <a:off x="288" y="1152"/>
              <a:ext cx="288" cy="384"/>
            </a:xfrm>
            <a:prstGeom prst="line">
              <a:avLst/>
            </a:prstGeom>
            <a:noFill/>
            <a:ln w="50800">
              <a:solidFill>
                <a:srgbClr val="CC6600"/>
              </a:solidFill>
              <a:round/>
              <a:headEnd/>
              <a:tailEnd/>
            </a:ln>
            <a:effectLst/>
          </p:spPr>
          <p:txBody>
            <a:bodyPr/>
            <a:lstStyle/>
            <a:p>
              <a:endParaRPr lang="en-US"/>
            </a:p>
          </p:txBody>
        </p:sp>
      </p:grpSp>
      <p:sp>
        <p:nvSpPr>
          <p:cNvPr id="106533" name="Text Box 1061"/>
          <p:cNvSpPr txBox="1">
            <a:spLocks noChangeArrowheads="1"/>
          </p:cNvSpPr>
          <p:nvPr/>
        </p:nvSpPr>
        <p:spPr bwMode="auto">
          <a:xfrm>
            <a:off x="304800" y="4889718"/>
            <a:ext cx="8458200" cy="1815882"/>
          </a:xfrm>
          <a:prstGeom prst="rect">
            <a:avLst/>
          </a:prstGeom>
          <a:noFill/>
          <a:ln w="9525">
            <a:noFill/>
            <a:miter lim="800000"/>
            <a:headEnd/>
            <a:tailEnd/>
          </a:ln>
          <a:effectLst/>
        </p:spPr>
        <p:txBody>
          <a:bodyPr>
            <a:spAutoFit/>
          </a:bodyPr>
          <a:lstStyle/>
          <a:p>
            <a:pPr>
              <a:spcBef>
                <a:spcPct val="50000"/>
              </a:spcBef>
            </a:pPr>
            <a:r>
              <a:rPr lang="en-US" sz="2800" dirty="0"/>
              <a:t>A similar analysis can be done for a crystal with the </a:t>
            </a:r>
            <a:r>
              <a:rPr lang="en-US" sz="2800" dirty="0" err="1"/>
              <a:t>fcc</a:t>
            </a:r>
            <a:r>
              <a:rPr lang="en-US" sz="2800" dirty="0"/>
              <a:t> lattice with a one atom basis. For materials with more than one of the same atom type per basis in a cubic lattice, the rules for the structure factor can be modified.</a:t>
            </a:r>
          </a:p>
        </p:txBody>
      </p:sp>
      <p:sp>
        <p:nvSpPr>
          <p:cNvPr id="27" name="Text Box 1043"/>
          <p:cNvSpPr txBox="1">
            <a:spLocks noChangeArrowheads="1"/>
          </p:cNvSpPr>
          <p:nvPr/>
        </p:nvSpPr>
        <p:spPr bwMode="auto">
          <a:xfrm>
            <a:off x="6553200" y="3582382"/>
            <a:ext cx="2590800" cy="707886"/>
          </a:xfrm>
          <a:prstGeom prst="rect">
            <a:avLst/>
          </a:prstGeom>
          <a:noFill/>
          <a:ln w="9525">
            <a:noFill/>
            <a:miter lim="800000"/>
            <a:headEnd/>
            <a:tailEnd/>
          </a:ln>
          <a:effectLst/>
        </p:spPr>
        <p:txBody>
          <a:bodyPr wrap="square">
            <a:spAutoFit/>
          </a:bodyPr>
          <a:lstStyle/>
          <a:p>
            <a:pPr>
              <a:spcBef>
                <a:spcPct val="50000"/>
              </a:spcBef>
            </a:pPr>
            <a:r>
              <a:rPr lang="en-US" sz="2000" dirty="0">
                <a:solidFill>
                  <a:srgbClr val="FF0000"/>
                </a:solidFill>
              </a:rPr>
              <a:t>What if you don’t know the h k l values? </a:t>
            </a:r>
          </a:p>
        </p:txBody>
      </p:sp>
    </p:spTree>
    <p:extLst>
      <p:ext uri="{BB962C8B-B14F-4D97-AF65-F5344CB8AC3E}">
        <p14:creationId xmlns:p14="http://schemas.microsoft.com/office/powerpoint/2010/main" val="333054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par>
                                <p:cTn id="17" presetID="9"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0651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65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utoUpdateAnimBg="0"/>
      <p:bldP spid="106533" grpId="0" autoUpdateAnimBg="0"/>
      <p:bldP spid="2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347663"/>
            <a:ext cx="8458200" cy="4114800"/>
          </a:xfrm>
          <a:prstGeom prst="rect">
            <a:avLst/>
          </a:prstGeom>
          <a:noFill/>
          <a:ln w="9525">
            <a:noFill/>
            <a:miter lim="800000"/>
            <a:headEnd/>
            <a:tailEnd/>
          </a:ln>
          <a:effectLst/>
        </p:spPr>
        <p:txBody>
          <a:bodyPr/>
          <a:lstStyle/>
          <a:p>
            <a:pPr defTabSz="457200">
              <a:lnSpc>
                <a:spcPct val="90000"/>
              </a:lnSpc>
              <a:spcBef>
                <a:spcPct val="20000"/>
              </a:spcBef>
            </a:pPr>
            <a:r>
              <a:rPr lang="en-US" sz="2800" dirty="0">
                <a:latin typeface="Arial" charset="0"/>
              </a:rPr>
              <a:t>Reciprocal Lattices to SC, FCC and BCC</a:t>
            </a:r>
            <a:endParaRPr lang="en-US" dirty="0">
              <a:latin typeface="Arial" charset="0"/>
            </a:endParaRPr>
          </a:p>
          <a:p>
            <a:pPr defTabSz="457200">
              <a:lnSpc>
                <a:spcPct val="90000"/>
              </a:lnSpc>
              <a:spcBef>
                <a:spcPct val="20000"/>
              </a:spcBef>
              <a:buFont typeface="Wingdings" pitchFamily="2" charset="2"/>
              <a:buNone/>
            </a:pPr>
            <a:r>
              <a:rPr lang="en-US" sz="2400" u="sng" dirty="0">
                <a:solidFill>
                  <a:schemeClr val="accent2"/>
                </a:solidFill>
                <a:latin typeface="Arial" charset="0"/>
              </a:rPr>
              <a:t>Primitive Direct lattice</a:t>
            </a:r>
            <a:r>
              <a:rPr lang="en-US" sz="2400" dirty="0">
                <a:solidFill>
                  <a:schemeClr val="accent2"/>
                </a:solidFill>
                <a:latin typeface="Arial" charset="0"/>
              </a:rPr>
              <a:t>		</a:t>
            </a:r>
            <a:r>
              <a:rPr lang="en-US" sz="2400" u="sng" dirty="0">
                <a:solidFill>
                  <a:schemeClr val="accent2"/>
                </a:solidFill>
                <a:latin typeface="Arial" charset="0"/>
              </a:rPr>
              <a:t>Reciprocal lattice</a:t>
            </a:r>
            <a:r>
              <a:rPr lang="en-US" sz="2400" dirty="0">
                <a:solidFill>
                  <a:schemeClr val="accent2"/>
                </a:solidFill>
                <a:latin typeface="Arial" charset="0"/>
              </a:rPr>
              <a:t>	</a:t>
            </a:r>
            <a:r>
              <a:rPr lang="en-US" sz="2400" u="sng" dirty="0">
                <a:solidFill>
                  <a:schemeClr val="accent2"/>
                </a:solidFill>
                <a:latin typeface="Arial" charset="0"/>
              </a:rPr>
              <a:t>Volume of BZ</a:t>
            </a:r>
          </a:p>
          <a:p>
            <a:pPr defTabSz="457200">
              <a:lnSpc>
                <a:spcPct val="90000"/>
              </a:lnSpc>
              <a:spcBef>
                <a:spcPct val="20000"/>
              </a:spcBef>
              <a:buFont typeface="Wingdings" pitchFamily="2" charset="2"/>
              <a:buNone/>
            </a:pPr>
            <a:endParaRPr lang="en-US" sz="2400" u="sng" dirty="0">
              <a:latin typeface="Arial" charset="0"/>
            </a:endParaRPr>
          </a:p>
          <a:p>
            <a:pPr defTabSz="457200">
              <a:lnSpc>
                <a:spcPct val="90000"/>
              </a:lnSpc>
              <a:spcBef>
                <a:spcPct val="20000"/>
              </a:spcBef>
              <a:buFont typeface="Wingdings" pitchFamily="2" charset="2"/>
              <a:buNone/>
            </a:pPr>
            <a:r>
              <a:rPr lang="en-US" sz="2400" u="sng" dirty="0">
                <a:solidFill>
                  <a:schemeClr val="accent2"/>
                </a:solidFill>
                <a:latin typeface="Arial" charset="0"/>
              </a:rPr>
              <a:t>SC</a:t>
            </a: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r>
              <a:rPr lang="en-US" sz="2400" u="sng" dirty="0">
                <a:solidFill>
                  <a:schemeClr val="accent2"/>
                </a:solidFill>
                <a:latin typeface="Arial" charset="0"/>
              </a:rPr>
              <a:t>BCC</a:t>
            </a: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endParaRPr lang="en-US" sz="2400" u="sng" dirty="0">
              <a:solidFill>
                <a:schemeClr val="accent2"/>
              </a:solidFill>
              <a:latin typeface="Arial" charset="0"/>
            </a:endParaRPr>
          </a:p>
          <a:p>
            <a:pPr defTabSz="457200">
              <a:lnSpc>
                <a:spcPct val="90000"/>
              </a:lnSpc>
              <a:spcBef>
                <a:spcPct val="20000"/>
              </a:spcBef>
              <a:buFont typeface="Wingdings" pitchFamily="2" charset="2"/>
              <a:buNone/>
            </a:pPr>
            <a:r>
              <a:rPr lang="en-US" sz="2400" u="sng" dirty="0">
                <a:solidFill>
                  <a:schemeClr val="accent2"/>
                </a:solidFill>
                <a:latin typeface="Arial" charset="0"/>
              </a:rPr>
              <a:t>FCC</a:t>
            </a:r>
          </a:p>
        </p:txBody>
      </p:sp>
      <p:graphicFrame>
        <p:nvGraphicFramePr>
          <p:cNvPr id="19459" name="Object 3"/>
          <p:cNvGraphicFramePr>
            <a:graphicFrameLocks noChangeAspect="1"/>
          </p:cNvGraphicFramePr>
          <p:nvPr/>
        </p:nvGraphicFramePr>
        <p:xfrm>
          <a:off x="1050925" y="1325563"/>
          <a:ext cx="1130300" cy="1320800"/>
        </p:xfrm>
        <a:graphic>
          <a:graphicData uri="http://schemas.openxmlformats.org/presentationml/2006/ole">
            <mc:AlternateContent xmlns:mc="http://schemas.openxmlformats.org/markup-compatibility/2006">
              <mc:Choice xmlns:v="urn:schemas-microsoft-com:vml" Requires="v">
                <p:oleObj name="Equation" r:id="rId3" imgW="1130040" imgH="1320480" progId="Equation.3">
                  <p:embed/>
                </p:oleObj>
              </mc:Choice>
              <mc:Fallback>
                <p:oleObj name="Equation" r:id="rId3" imgW="1130040" imgH="1320480" progId="Equation.3">
                  <p:embed/>
                  <p:pic>
                    <p:nvPicPr>
                      <p:cNvPr id="194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925" y="1325563"/>
                        <a:ext cx="11303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4"/>
          <p:cNvGraphicFramePr>
            <a:graphicFrameLocks noChangeAspect="1"/>
          </p:cNvGraphicFramePr>
          <p:nvPr/>
        </p:nvGraphicFramePr>
        <p:xfrm>
          <a:off x="1025525" y="4814887"/>
          <a:ext cx="1943100" cy="1524000"/>
        </p:xfrm>
        <a:graphic>
          <a:graphicData uri="http://schemas.openxmlformats.org/presentationml/2006/ole">
            <mc:AlternateContent xmlns:mc="http://schemas.openxmlformats.org/markup-compatibility/2006">
              <mc:Choice xmlns:v="urn:schemas-microsoft-com:vml" Requires="v">
                <p:oleObj name="Equation" r:id="rId5" imgW="1942920" imgH="1523880" progId="Equation.3">
                  <p:embed/>
                </p:oleObj>
              </mc:Choice>
              <mc:Fallback>
                <p:oleObj name="Equation" r:id="rId5" imgW="1942920" imgH="1523880" progId="Equation.3">
                  <p:embed/>
                  <p:pic>
                    <p:nvPicPr>
                      <p:cNvPr id="1946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5525" y="4814887"/>
                        <a:ext cx="19431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1" name="Object 5"/>
          <p:cNvGraphicFramePr>
            <a:graphicFrameLocks noChangeAspect="1"/>
          </p:cNvGraphicFramePr>
          <p:nvPr/>
        </p:nvGraphicFramePr>
        <p:xfrm>
          <a:off x="1050925" y="2984500"/>
          <a:ext cx="2590800" cy="1524000"/>
        </p:xfrm>
        <a:graphic>
          <a:graphicData uri="http://schemas.openxmlformats.org/presentationml/2006/ole">
            <mc:AlternateContent xmlns:mc="http://schemas.openxmlformats.org/markup-compatibility/2006">
              <mc:Choice xmlns:v="urn:schemas-microsoft-com:vml" Requires="v">
                <p:oleObj name="Equation" r:id="rId7" imgW="2590560" imgH="1523880" progId="Equation.3">
                  <p:embed/>
                </p:oleObj>
              </mc:Choice>
              <mc:Fallback>
                <p:oleObj name="Equation" r:id="rId7" imgW="2590560" imgH="1523880" progId="Equation.3">
                  <p:embed/>
                  <p:pic>
                    <p:nvPicPr>
                      <p:cNvPr id="1946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0925" y="2984500"/>
                        <a:ext cx="2590800"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2" name="Object 6"/>
          <p:cNvGraphicFramePr>
            <a:graphicFrameLocks noChangeAspect="1"/>
          </p:cNvGraphicFramePr>
          <p:nvPr/>
        </p:nvGraphicFramePr>
        <p:xfrm>
          <a:off x="3833813" y="1325563"/>
          <a:ext cx="1854200" cy="1320800"/>
        </p:xfrm>
        <a:graphic>
          <a:graphicData uri="http://schemas.openxmlformats.org/presentationml/2006/ole">
            <mc:AlternateContent xmlns:mc="http://schemas.openxmlformats.org/markup-compatibility/2006">
              <mc:Choice xmlns:v="urn:schemas-microsoft-com:vml" Requires="v">
                <p:oleObj name="Equation" r:id="rId9" imgW="1854000" imgH="1320480" progId="Equation.3">
                  <p:embed/>
                </p:oleObj>
              </mc:Choice>
              <mc:Fallback>
                <p:oleObj name="Equation" r:id="rId9" imgW="1854000" imgH="1320480" progId="Equation.3">
                  <p:embed/>
                  <p:pic>
                    <p:nvPicPr>
                      <p:cNvPr id="19462"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3813" y="1325563"/>
                        <a:ext cx="1854200" cy="132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3" name="Object 7"/>
          <p:cNvGraphicFramePr>
            <a:graphicFrameLocks noChangeAspect="1"/>
          </p:cNvGraphicFramePr>
          <p:nvPr/>
        </p:nvGraphicFramePr>
        <p:xfrm>
          <a:off x="3833813" y="2971800"/>
          <a:ext cx="1930400" cy="1549400"/>
        </p:xfrm>
        <a:graphic>
          <a:graphicData uri="http://schemas.openxmlformats.org/presentationml/2006/ole">
            <mc:AlternateContent xmlns:mc="http://schemas.openxmlformats.org/markup-compatibility/2006">
              <mc:Choice xmlns:v="urn:schemas-microsoft-com:vml" Requires="v">
                <p:oleObj name="Equation" r:id="rId11" imgW="1930320" imgH="1549080" progId="Equation.3">
                  <p:embed/>
                </p:oleObj>
              </mc:Choice>
              <mc:Fallback>
                <p:oleObj name="Equation" r:id="rId11" imgW="1930320" imgH="1549080" progId="Equation.3">
                  <p:embed/>
                  <p:pic>
                    <p:nvPicPr>
                      <p:cNvPr id="19463"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3813" y="2971800"/>
                        <a:ext cx="19304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4" name="Object 8"/>
          <p:cNvGraphicFramePr>
            <a:graphicFrameLocks noChangeAspect="1"/>
          </p:cNvGraphicFramePr>
          <p:nvPr/>
        </p:nvGraphicFramePr>
        <p:xfrm>
          <a:off x="3808413" y="4800600"/>
          <a:ext cx="2540000" cy="1549400"/>
        </p:xfrm>
        <a:graphic>
          <a:graphicData uri="http://schemas.openxmlformats.org/presentationml/2006/ole">
            <mc:AlternateContent xmlns:mc="http://schemas.openxmlformats.org/markup-compatibility/2006">
              <mc:Choice xmlns:v="urn:schemas-microsoft-com:vml" Requires="v">
                <p:oleObj name="Equation" r:id="rId13" imgW="2539800" imgH="1549080" progId="Equation.3">
                  <p:embed/>
                </p:oleObj>
              </mc:Choice>
              <mc:Fallback>
                <p:oleObj name="Equation" r:id="rId13" imgW="2539800" imgH="1549080" progId="Equation.3">
                  <p:embed/>
                  <p:pic>
                    <p:nvPicPr>
                      <p:cNvPr id="19464"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08413" y="4800600"/>
                        <a:ext cx="25400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5" name="Object 9"/>
          <p:cNvGraphicFramePr>
            <a:graphicFrameLocks noChangeAspect="1"/>
          </p:cNvGraphicFramePr>
          <p:nvPr/>
        </p:nvGraphicFramePr>
        <p:xfrm>
          <a:off x="7061200" y="1295400"/>
          <a:ext cx="1003300" cy="457200"/>
        </p:xfrm>
        <a:graphic>
          <a:graphicData uri="http://schemas.openxmlformats.org/presentationml/2006/ole">
            <mc:AlternateContent xmlns:mc="http://schemas.openxmlformats.org/markup-compatibility/2006">
              <mc:Choice xmlns:v="urn:schemas-microsoft-com:vml" Requires="v">
                <p:oleObj name="Equation" r:id="rId15" imgW="1002960" imgH="457200" progId="Equation.3">
                  <p:embed/>
                </p:oleObj>
              </mc:Choice>
              <mc:Fallback>
                <p:oleObj name="Equation" r:id="rId15" imgW="1002960" imgH="457200" progId="Equation.3">
                  <p:embed/>
                  <p:pic>
                    <p:nvPicPr>
                      <p:cNvPr id="19465"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61200" y="1295400"/>
                        <a:ext cx="10033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6" name="Object 10"/>
          <p:cNvGraphicFramePr>
            <a:graphicFrameLocks noChangeAspect="1"/>
          </p:cNvGraphicFramePr>
          <p:nvPr/>
        </p:nvGraphicFramePr>
        <p:xfrm>
          <a:off x="7031892" y="5814524"/>
          <a:ext cx="1324707" cy="524363"/>
        </p:xfrm>
        <a:graphic>
          <a:graphicData uri="http://schemas.openxmlformats.org/presentationml/2006/ole">
            <mc:AlternateContent xmlns:mc="http://schemas.openxmlformats.org/markup-compatibility/2006">
              <mc:Choice xmlns:v="urn:schemas-microsoft-com:vml" Requires="v">
                <p:oleObj name="Equation" r:id="rId17" imgW="609480" imgH="241200" progId="Equation.3">
                  <p:embed/>
                </p:oleObj>
              </mc:Choice>
              <mc:Fallback>
                <p:oleObj name="Equation" r:id="rId17" imgW="609480" imgH="241200" progId="Equation.3">
                  <p:embed/>
                  <p:pic>
                    <p:nvPicPr>
                      <p:cNvPr id="19466" name="Object 10"/>
                      <p:cNvPicPr>
                        <a:picLocks noChangeAspect="1" noChangeArrowheads="1"/>
                      </p:cNvPicPr>
                      <p:nvPr/>
                    </p:nvPicPr>
                    <p:blipFill>
                      <a:blip r:embed="rId18"/>
                      <a:srcRect/>
                      <a:stretch>
                        <a:fillRect/>
                      </a:stretch>
                    </p:blipFill>
                    <p:spPr bwMode="auto">
                      <a:xfrm>
                        <a:off x="7031892" y="5814524"/>
                        <a:ext cx="1324707" cy="524363"/>
                      </a:xfrm>
                      <a:prstGeom prst="rect">
                        <a:avLst/>
                      </a:prstGeom>
                      <a:noFill/>
                    </p:spPr>
                  </p:pic>
                </p:oleObj>
              </mc:Fallback>
            </mc:AlternateContent>
          </a:graphicData>
        </a:graphic>
      </p:graphicFrame>
      <p:graphicFrame>
        <p:nvGraphicFramePr>
          <p:cNvPr id="19467" name="Object 11"/>
          <p:cNvGraphicFramePr>
            <a:graphicFrameLocks noChangeAspect="1"/>
          </p:cNvGraphicFramePr>
          <p:nvPr/>
        </p:nvGraphicFramePr>
        <p:xfrm>
          <a:off x="7027985" y="3517898"/>
          <a:ext cx="1235242" cy="488950"/>
        </p:xfrm>
        <a:graphic>
          <a:graphicData uri="http://schemas.openxmlformats.org/presentationml/2006/ole">
            <mc:AlternateContent xmlns:mc="http://schemas.openxmlformats.org/markup-compatibility/2006">
              <mc:Choice xmlns:v="urn:schemas-microsoft-com:vml" Requires="v">
                <p:oleObj name="Equation" r:id="rId19" imgW="609480" imgH="241200" progId="Equation.3">
                  <p:embed/>
                </p:oleObj>
              </mc:Choice>
              <mc:Fallback>
                <p:oleObj name="Equation" r:id="rId19" imgW="609480" imgH="241200" progId="Equation.3">
                  <p:embed/>
                  <p:pic>
                    <p:nvPicPr>
                      <p:cNvPr id="19467" name="Object 11"/>
                      <p:cNvPicPr>
                        <a:picLocks noChangeAspect="1" noChangeArrowheads="1"/>
                      </p:cNvPicPr>
                      <p:nvPr/>
                    </p:nvPicPr>
                    <p:blipFill>
                      <a:blip r:embed="rId20"/>
                      <a:srcRect/>
                      <a:stretch>
                        <a:fillRect/>
                      </a:stretch>
                    </p:blipFill>
                    <p:spPr bwMode="auto">
                      <a:xfrm>
                        <a:off x="7027985" y="3517898"/>
                        <a:ext cx="1235242" cy="488950"/>
                      </a:xfrm>
                      <a:prstGeom prst="rect">
                        <a:avLst/>
                      </a:prstGeom>
                      <a:noFill/>
                    </p:spPr>
                  </p:pic>
                </p:oleObj>
              </mc:Fallback>
            </mc:AlternateContent>
          </a:graphicData>
        </a:graphic>
      </p:graphicFrame>
      <p:graphicFrame>
        <p:nvGraphicFramePr>
          <p:cNvPr id="14" name="Table 13"/>
          <p:cNvGraphicFramePr>
            <a:graphicFrameLocks noGrp="1"/>
          </p:cNvGraphicFramePr>
          <p:nvPr/>
        </p:nvGraphicFramePr>
        <p:xfrm>
          <a:off x="5867400" y="1905000"/>
          <a:ext cx="3276600" cy="1483360"/>
        </p:xfrm>
        <a:graphic>
          <a:graphicData uri="http://schemas.openxmlformats.org/drawingml/2006/table">
            <a:tbl>
              <a:tblPr firstRow="1" bandRow="1">
                <a:tableStyleId>{5C22544A-7EE6-4342-B048-85BDC9FD1C3A}</a:tableStyleId>
              </a:tblPr>
              <a:tblGrid>
                <a:gridCol w="1638300">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tblGrid>
              <a:tr h="370840">
                <a:tc>
                  <a:txBody>
                    <a:bodyPr/>
                    <a:lstStyle/>
                    <a:p>
                      <a:pPr algn="ctr"/>
                      <a:r>
                        <a:rPr lang="en-US" dirty="0"/>
                        <a:t>Direct</a:t>
                      </a:r>
                    </a:p>
                  </a:txBody>
                  <a:tcPr/>
                </a:tc>
                <a:tc>
                  <a:txBody>
                    <a:bodyPr/>
                    <a:lstStyle/>
                    <a:p>
                      <a:pPr algn="ctr"/>
                      <a:r>
                        <a:rPr lang="en-US" dirty="0"/>
                        <a:t>Reciprocal</a:t>
                      </a:r>
                    </a:p>
                  </a:txBody>
                  <a:tcPr/>
                </a:tc>
                <a:extLst>
                  <a:ext uri="{0D108BD9-81ED-4DB2-BD59-A6C34878D82A}">
                    <a16:rowId xmlns:a16="http://schemas.microsoft.com/office/drawing/2014/main" val="10000"/>
                  </a:ext>
                </a:extLst>
              </a:tr>
              <a:tr h="370840">
                <a:tc>
                  <a:txBody>
                    <a:bodyPr/>
                    <a:lstStyle/>
                    <a:p>
                      <a:pPr algn="ctr"/>
                      <a:r>
                        <a:rPr lang="en-US" dirty="0"/>
                        <a:t>Simple cubic</a:t>
                      </a:r>
                    </a:p>
                  </a:txBody>
                  <a:tcPr/>
                </a:tc>
                <a:tc>
                  <a:txBody>
                    <a:bodyPr/>
                    <a:lstStyle/>
                    <a:p>
                      <a:pPr algn="ctr"/>
                      <a:r>
                        <a:rPr lang="en-US" dirty="0"/>
                        <a:t>Simple cubic</a:t>
                      </a:r>
                    </a:p>
                  </a:txBody>
                  <a:tcPr/>
                </a:tc>
                <a:extLst>
                  <a:ext uri="{0D108BD9-81ED-4DB2-BD59-A6C34878D82A}">
                    <a16:rowId xmlns:a16="http://schemas.microsoft.com/office/drawing/2014/main" val="10001"/>
                  </a:ext>
                </a:extLst>
              </a:tr>
              <a:tr h="370840">
                <a:tc>
                  <a:txBody>
                    <a:bodyPr/>
                    <a:lstStyle/>
                    <a:p>
                      <a:pPr algn="ctr"/>
                      <a:r>
                        <a:rPr lang="en-US" dirty="0"/>
                        <a:t>bcc</a:t>
                      </a:r>
                    </a:p>
                  </a:txBody>
                  <a:tcPr/>
                </a:tc>
                <a:tc>
                  <a:txBody>
                    <a:bodyPr/>
                    <a:lstStyle/>
                    <a:p>
                      <a:pPr algn="ctr"/>
                      <a:r>
                        <a:rPr lang="en-US" dirty="0" err="1"/>
                        <a:t>fcc</a:t>
                      </a:r>
                      <a:endParaRPr lang="en-US" dirty="0"/>
                    </a:p>
                  </a:txBody>
                  <a:tcPr/>
                </a:tc>
                <a:extLst>
                  <a:ext uri="{0D108BD9-81ED-4DB2-BD59-A6C34878D82A}">
                    <a16:rowId xmlns:a16="http://schemas.microsoft.com/office/drawing/2014/main" val="10002"/>
                  </a:ext>
                </a:extLst>
              </a:tr>
              <a:tr h="370840">
                <a:tc>
                  <a:txBody>
                    <a:bodyPr/>
                    <a:lstStyle/>
                    <a:p>
                      <a:pPr algn="ctr"/>
                      <a:r>
                        <a:rPr lang="en-US" dirty="0" err="1"/>
                        <a:t>fcc</a:t>
                      </a:r>
                      <a:endParaRPr lang="en-US" dirty="0"/>
                    </a:p>
                  </a:txBody>
                  <a:tcPr/>
                </a:tc>
                <a:tc>
                  <a:txBody>
                    <a:bodyPr/>
                    <a:lstStyle/>
                    <a:p>
                      <a:pPr algn="ctr"/>
                      <a:r>
                        <a:rPr lang="en-US" dirty="0"/>
                        <a:t>bcc</a:t>
                      </a:r>
                    </a:p>
                  </a:txBody>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569815"/>
            <a:ext cx="4144530" cy="4213076"/>
          </a:xfrm>
          <a:prstGeom prst="rect">
            <a:avLst/>
          </a:prstGeom>
        </p:spPr>
      </p:pic>
      <p:sp>
        <p:nvSpPr>
          <p:cNvPr id="2" name="Title 1"/>
          <p:cNvSpPr>
            <a:spLocks noGrp="1"/>
          </p:cNvSpPr>
          <p:nvPr>
            <p:ph type="title"/>
          </p:nvPr>
        </p:nvSpPr>
        <p:spPr>
          <a:xfrm>
            <a:off x="304800" y="38725"/>
            <a:ext cx="8534400" cy="1143000"/>
          </a:xfrm>
        </p:spPr>
        <p:txBody>
          <a:bodyPr>
            <a:normAutofit fontScale="90000"/>
          </a:bodyPr>
          <a:lstStyle/>
          <a:p>
            <a:r>
              <a:rPr lang="en-US" dirty="0"/>
              <a:t>Wigner-Seitz cells and Brillouin Zones</a:t>
            </a:r>
            <a:br>
              <a:rPr lang="en-US" dirty="0"/>
            </a:br>
            <a:endParaRPr lang="en-US" dirty="0"/>
          </a:p>
        </p:txBody>
      </p:sp>
      <p:pic>
        <p:nvPicPr>
          <p:cNvPr id="4" name="Picture 3"/>
          <p:cNvPicPr>
            <a:picLocks noChangeAspect="1"/>
          </p:cNvPicPr>
          <p:nvPr/>
        </p:nvPicPr>
        <p:blipFill>
          <a:blip r:embed="rId4"/>
          <a:stretch>
            <a:fillRect/>
          </a:stretch>
        </p:blipFill>
        <p:spPr>
          <a:xfrm>
            <a:off x="4356443" y="662949"/>
            <a:ext cx="4575644" cy="4060676"/>
          </a:xfrm>
          <a:prstGeom prst="rect">
            <a:avLst/>
          </a:prstGeom>
        </p:spPr>
      </p:pic>
      <p:pic>
        <p:nvPicPr>
          <p:cNvPr id="11" name="Picture 10" descr="Chart, radar chart&#10;&#10;Description automatically generated">
            <a:extLst>
              <a:ext uri="{FF2B5EF4-FFF2-40B4-BE49-F238E27FC236}">
                <a16:creationId xmlns:a16="http://schemas.microsoft.com/office/drawing/2014/main" id="{31A3984B-ECA8-9266-81FF-6B0A69DFA6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6756" y="4204848"/>
            <a:ext cx="2362200" cy="2614427"/>
          </a:xfrm>
          <a:prstGeom prst="rect">
            <a:avLst/>
          </a:prstGeom>
        </p:spPr>
      </p:pic>
      <p:pic>
        <p:nvPicPr>
          <p:cNvPr id="13" name="Picture 12" descr="Chart, radar chart&#10;&#10;Description automatically generated">
            <a:extLst>
              <a:ext uri="{FF2B5EF4-FFF2-40B4-BE49-F238E27FC236}">
                <a16:creationId xmlns:a16="http://schemas.microsoft.com/office/drawing/2014/main" id="{9DC5CE2A-ED99-DE35-12E4-AB0FB8362E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92" y="4170981"/>
            <a:ext cx="2749843" cy="2700117"/>
          </a:xfrm>
          <a:prstGeom prst="rect">
            <a:avLst/>
          </a:prstGeom>
        </p:spPr>
      </p:pic>
      <p:sp>
        <p:nvSpPr>
          <p:cNvPr id="5" name="TextBox 4">
            <a:extLst>
              <a:ext uri="{FF2B5EF4-FFF2-40B4-BE49-F238E27FC236}">
                <a16:creationId xmlns:a16="http://schemas.microsoft.com/office/drawing/2014/main" id="{DCFFC564-389D-3140-0864-CD874B0ABB18}"/>
              </a:ext>
            </a:extLst>
          </p:cNvPr>
          <p:cNvSpPr txBox="1"/>
          <p:nvPr/>
        </p:nvSpPr>
        <p:spPr>
          <a:xfrm>
            <a:off x="2791135" y="4782891"/>
            <a:ext cx="3632490" cy="1815882"/>
          </a:xfrm>
          <a:prstGeom prst="rect">
            <a:avLst/>
          </a:prstGeom>
          <a:noFill/>
        </p:spPr>
        <p:txBody>
          <a:bodyPr wrap="square" rtlCol="0">
            <a:spAutoFit/>
          </a:bodyPr>
          <a:lstStyle/>
          <a:p>
            <a:pPr algn="ctr"/>
            <a:r>
              <a:rPr lang="en-US" sz="2800" dirty="0">
                <a:solidFill>
                  <a:srgbClr val="FF0000"/>
                </a:solidFill>
              </a:rPr>
              <a:t>The reciprocal lattice of BCC if FCC, so the BZ of bcc looks like FCC and vice versa.</a:t>
            </a:r>
          </a:p>
        </p:txBody>
      </p:sp>
      <p:sp>
        <p:nvSpPr>
          <p:cNvPr id="7" name="TextBox 6">
            <a:extLst>
              <a:ext uri="{FF2B5EF4-FFF2-40B4-BE49-F238E27FC236}">
                <a16:creationId xmlns:a16="http://schemas.microsoft.com/office/drawing/2014/main" id="{B74734AD-4DCF-0D3D-09F5-08852A8CC846}"/>
              </a:ext>
            </a:extLst>
          </p:cNvPr>
          <p:cNvSpPr txBox="1"/>
          <p:nvPr/>
        </p:nvSpPr>
        <p:spPr>
          <a:xfrm>
            <a:off x="2286000" y="444624"/>
            <a:ext cx="3632490" cy="954107"/>
          </a:xfrm>
          <a:prstGeom prst="rect">
            <a:avLst/>
          </a:prstGeom>
          <a:noFill/>
        </p:spPr>
        <p:txBody>
          <a:bodyPr wrap="square" rtlCol="0">
            <a:spAutoFit/>
          </a:bodyPr>
          <a:lstStyle/>
          <a:p>
            <a:pPr algn="ctr"/>
            <a:r>
              <a:rPr lang="en-US" sz="2800" dirty="0">
                <a:solidFill>
                  <a:srgbClr val="FF0000"/>
                </a:solidFill>
              </a:rPr>
              <a:t>What type of crystal is the BZ cutout?</a:t>
            </a:r>
          </a:p>
        </p:txBody>
      </p:sp>
    </p:spTree>
    <p:extLst>
      <p:ext uri="{BB962C8B-B14F-4D97-AF65-F5344CB8AC3E}">
        <p14:creationId xmlns:p14="http://schemas.microsoft.com/office/powerpoint/2010/main" val="37603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381000" y="0"/>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sz="3200" dirty="0">
                <a:solidFill>
                  <a:srgbClr val="6600CC"/>
                </a:solidFill>
              </a:rPr>
              <a:t>Nomenclature</a:t>
            </a:r>
          </a:p>
        </p:txBody>
      </p:sp>
      <p:sp>
        <p:nvSpPr>
          <p:cNvPr id="4100" name="Rectangle 85"/>
          <p:cNvSpPr>
            <a:spLocks noChangeArrowheads="1"/>
          </p:cNvSpPr>
          <p:nvPr/>
        </p:nvSpPr>
        <p:spPr bwMode="auto">
          <a:xfrm>
            <a:off x="3664879" y="2315051"/>
            <a:ext cx="54102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tIns="0" rIns="45720" bIns="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a:t>Directions are chosen that lead </a:t>
            </a:r>
            <a:r>
              <a:rPr lang="en-US" sz="2800" dirty="0" err="1"/>
              <a:t>aong</a:t>
            </a:r>
            <a:r>
              <a:rPr lang="en-US" sz="2800" dirty="0"/>
              <a:t> special symmetry points. These points are labeled according to the following rules:</a:t>
            </a:r>
          </a:p>
        </p:txBody>
      </p:sp>
      <p:sp>
        <p:nvSpPr>
          <p:cNvPr id="17413" name="Rectangle 87"/>
          <p:cNvSpPr>
            <a:spLocks noChangeArrowheads="1"/>
          </p:cNvSpPr>
          <p:nvPr/>
        </p:nvSpPr>
        <p:spPr bwMode="auto">
          <a:xfrm>
            <a:off x="457200" y="4865688"/>
            <a:ext cx="8229600" cy="1230312"/>
          </a:xfrm>
          <a:prstGeom prst="rect">
            <a:avLst/>
          </a:prstGeom>
          <a:solidFill>
            <a:srgbClr val="92D050">
              <a:alpha val="39999"/>
            </a:srgbClr>
          </a:solidFill>
          <a:ln w="9525" algn="ctr">
            <a:solidFill>
              <a:schemeClr val="accent1">
                <a:lumMod val="75000"/>
              </a:schemeClr>
            </a:solidFill>
            <a:miter lim="800000"/>
            <a:headEnd/>
            <a:tailEnd/>
          </a:ln>
        </p:spPr>
        <p:txBody>
          <a:bodyPr lIns="45720" tIns="0" rIns="45720" bIns="0">
            <a:spAutoFit/>
          </a:bodyPr>
          <a:lstStyle/>
          <a:p>
            <a:pPr marL="346075" indent="-346075" eaLnBrk="0" hangingPunct="0">
              <a:spcBef>
                <a:spcPct val="50000"/>
              </a:spcBef>
              <a:buFontTx/>
              <a:buChar char="•"/>
              <a:defRPr/>
            </a:pPr>
            <a:r>
              <a:rPr lang="en-US" sz="2000" dirty="0"/>
              <a:t>Points (and lines)</a:t>
            </a:r>
            <a:r>
              <a:rPr lang="en-US" sz="2000" b="1" u="sng" dirty="0"/>
              <a:t> inside </a:t>
            </a:r>
            <a:r>
              <a:rPr lang="en-US" sz="2000" dirty="0"/>
              <a:t>the Brillouin zone are denoted with Greek letters. </a:t>
            </a:r>
          </a:p>
          <a:p>
            <a:pPr marL="346075" indent="-346075" eaLnBrk="0" hangingPunct="0">
              <a:spcBef>
                <a:spcPct val="50000"/>
              </a:spcBef>
              <a:buFontTx/>
              <a:buChar char="•"/>
              <a:defRPr/>
            </a:pPr>
            <a:r>
              <a:rPr lang="en-US" sz="2000" dirty="0"/>
              <a:t>Points on the surface of the Brillouin zone with Roman letters. </a:t>
            </a:r>
          </a:p>
          <a:p>
            <a:pPr marL="346075" indent="-346075" eaLnBrk="0" hangingPunct="0">
              <a:spcBef>
                <a:spcPct val="50000"/>
              </a:spcBef>
              <a:buFontTx/>
              <a:buChar char="•"/>
              <a:defRPr/>
            </a:pPr>
            <a:r>
              <a:rPr lang="en-US" sz="2000" dirty="0"/>
              <a:t>The center of the Wigner-Seitz cell is always denoted by a </a:t>
            </a:r>
            <a:r>
              <a:rPr lang="en-US" sz="2000" dirty="0">
                <a:latin typeface="Symbol" pitchFamily="18" charset="2"/>
              </a:rPr>
              <a:t>G</a:t>
            </a:r>
          </a:p>
        </p:txBody>
      </p:sp>
      <p:pic>
        <p:nvPicPr>
          <p:cNvPr id="6" name="Picture 2"/>
          <p:cNvPicPr>
            <a:picLocks noChangeAspect="1" noChangeArrowheads="1"/>
          </p:cNvPicPr>
          <p:nvPr/>
        </p:nvPicPr>
        <p:blipFill>
          <a:blip r:embed="rId4"/>
          <a:srcRect/>
          <a:stretch>
            <a:fillRect/>
          </a:stretch>
        </p:blipFill>
        <p:spPr bwMode="auto">
          <a:xfrm>
            <a:off x="123825" y="1219200"/>
            <a:ext cx="3381375" cy="3381375"/>
          </a:xfrm>
          <a:prstGeom prst="rect">
            <a:avLst/>
          </a:prstGeom>
          <a:noFill/>
          <a:ln w="9525">
            <a:noFill/>
            <a:miter lim="800000"/>
            <a:headEnd/>
            <a:tailEnd/>
          </a:ln>
          <a:effectLst/>
        </p:spPr>
      </p:pic>
      <p:sp>
        <p:nvSpPr>
          <p:cNvPr id="14339" name="Rectangle 83"/>
          <p:cNvSpPr>
            <a:spLocks noChangeArrowheads="1"/>
          </p:cNvSpPr>
          <p:nvPr/>
        </p:nvSpPr>
        <p:spPr bwMode="auto">
          <a:xfrm>
            <a:off x="3488986" y="723932"/>
            <a:ext cx="588361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45720" tIns="0" rIns="45720" bIns="0">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2800" dirty="0"/>
              <a:t>Usually, it is sufficient to know the</a:t>
            </a:r>
            <a:r>
              <a:rPr lang="en-US" sz="2800" b="1" dirty="0"/>
              <a:t> energy E</a:t>
            </a:r>
            <a:r>
              <a:rPr lang="en-US" sz="2800" b="1" baseline="-25000" dirty="0"/>
              <a:t>n</a:t>
            </a:r>
            <a:r>
              <a:rPr lang="en-US" sz="2800" b="1" dirty="0"/>
              <a:t>(k)</a:t>
            </a:r>
            <a:r>
              <a:rPr lang="en-US" sz="2800" dirty="0"/>
              <a:t> curves - the dispersion relations - along the major directions.</a:t>
            </a:r>
          </a:p>
        </p:txBody>
      </p:sp>
    </p:spTree>
    <p:custDataLst>
      <p:tags r:id="rId1"/>
    </p:custDataLst>
    <p:extLst>
      <p:ext uri="{BB962C8B-B14F-4D97-AF65-F5344CB8AC3E}">
        <p14:creationId xmlns:p14="http://schemas.microsoft.com/office/powerpoint/2010/main" val="2574237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174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82" name="Picture 2"/>
          <p:cNvPicPr>
            <a:picLocks noChangeAspect="1" noChangeArrowheads="1"/>
          </p:cNvPicPr>
          <p:nvPr/>
        </p:nvPicPr>
        <p:blipFill>
          <a:blip r:embed="rId2"/>
          <a:srcRect/>
          <a:stretch>
            <a:fillRect/>
          </a:stretch>
        </p:blipFill>
        <p:spPr bwMode="auto">
          <a:xfrm>
            <a:off x="123825" y="1219200"/>
            <a:ext cx="3381375" cy="3381375"/>
          </a:xfrm>
          <a:prstGeom prst="rect">
            <a:avLst/>
          </a:prstGeom>
          <a:noFill/>
          <a:ln w="9525">
            <a:noFill/>
            <a:miter lim="800000"/>
            <a:headEnd/>
            <a:tailEnd/>
          </a:ln>
          <a:effectLst/>
        </p:spPr>
      </p:pic>
      <p:sp>
        <p:nvSpPr>
          <p:cNvPr id="2" name="Title 1"/>
          <p:cNvSpPr>
            <a:spLocks noGrp="1"/>
          </p:cNvSpPr>
          <p:nvPr>
            <p:ph type="title"/>
          </p:nvPr>
        </p:nvSpPr>
        <p:spPr>
          <a:xfrm>
            <a:off x="457200" y="126016"/>
            <a:ext cx="8229600" cy="1143000"/>
          </a:xfrm>
        </p:spPr>
        <p:txBody>
          <a:bodyPr/>
          <a:lstStyle/>
          <a:p>
            <a:r>
              <a:rPr lang="en-US" dirty="0"/>
              <a:t>Brillouin Zones in 3D</a:t>
            </a:r>
          </a:p>
        </p:txBody>
      </p:sp>
      <p:sp>
        <p:nvSpPr>
          <p:cNvPr id="6" name="TextBox 5"/>
          <p:cNvSpPr txBox="1"/>
          <p:nvPr/>
        </p:nvSpPr>
        <p:spPr>
          <a:xfrm>
            <a:off x="381000" y="914400"/>
            <a:ext cx="650563" cy="584775"/>
          </a:xfrm>
          <a:prstGeom prst="rect">
            <a:avLst/>
          </a:prstGeom>
          <a:noFill/>
        </p:spPr>
        <p:txBody>
          <a:bodyPr wrap="none" rtlCol="0">
            <a:spAutoFit/>
          </a:bodyPr>
          <a:lstStyle/>
          <a:p>
            <a:r>
              <a:rPr lang="en-US" sz="3200" b="1" dirty="0" err="1"/>
              <a:t>fcc</a:t>
            </a:r>
            <a:endParaRPr lang="en-US" sz="3200" b="1" dirty="0"/>
          </a:p>
        </p:txBody>
      </p:sp>
      <p:pic>
        <p:nvPicPr>
          <p:cNvPr id="23560" name="Picture 8" descr="http://www.ioffe.ru/SVA/NSM/Semicond/Append/figs/fmd21_5.gif"/>
          <p:cNvPicPr>
            <a:picLocks noChangeAspect="1" noChangeArrowheads="1"/>
          </p:cNvPicPr>
          <p:nvPr/>
        </p:nvPicPr>
        <p:blipFill>
          <a:blip r:embed="rId3" cstate="print"/>
          <a:srcRect/>
          <a:stretch>
            <a:fillRect/>
          </a:stretch>
        </p:blipFill>
        <p:spPr bwMode="auto">
          <a:xfrm>
            <a:off x="5962650" y="3962400"/>
            <a:ext cx="3257550" cy="2518138"/>
          </a:xfrm>
          <a:prstGeom prst="rect">
            <a:avLst/>
          </a:prstGeom>
          <a:noFill/>
        </p:spPr>
      </p:pic>
      <p:sp>
        <p:nvSpPr>
          <p:cNvPr id="9" name="TextBox 8"/>
          <p:cNvSpPr txBox="1"/>
          <p:nvPr/>
        </p:nvSpPr>
        <p:spPr>
          <a:xfrm>
            <a:off x="5148189" y="4520625"/>
            <a:ext cx="795411" cy="584775"/>
          </a:xfrm>
          <a:prstGeom prst="rect">
            <a:avLst/>
          </a:prstGeom>
          <a:noFill/>
        </p:spPr>
        <p:txBody>
          <a:bodyPr wrap="none" rtlCol="0">
            <a:spAutoFit/>
          </a:bodyPr>
          <a:lstStyle/>
          <a:p>
            <a:r>
              <a:rPr lang="en-US" sz="3200" b="1" dirty="0" err="1"/>
              <a:t>hcp</a:t>
            </a:r>
            <a:endParaRPr lang="en-US" sz="3200" b="1" dirty="0"/>
          </a:p>
        </p:txBody>
      </p:sp>
      <p:pic>
        <p:nvPicPr>
          <p:cNvPr id="23556" name="Picture 4" descr="http://cst-www.nrl.navy.mil/bind/static/example8/bcczone.gif"/>
          <p:cNvPicPr>
            <a:picLocks noChangeAspect="1" noChangeArrowheads="1"/>
          </p:cNvPicPr>
          <p:nvPr/>
        </p:nvPicPr>
        <p:blipFill>
          <a:blip r:embed="rId4" cstate="print"/>
          <a:srcRect/>
          <a:stretch>
            <a:fillRect/>
          </a:stretch>
        </p:blipFill>
        <p:spPr bwMode="auto">
          <a:xfrm>
            <a:off x="4495800" y="1066800"/>
            <a:ext cx="3657600" cy="3236941"/>
          </a:xfrm>
          <a:prstGeom prst="rect">
            <a:avLst/>
          </a:prstGeom>
          <a:noFill/>
        </p:spPr>
      </p:pic>
      <p:sp>
        <p:nvSpPr>
          <p:cNvPr id="11" name="TextBox 10"/>
          <p:cNvSpPr txBox="1"/>
          <p:nvPr/>
        </p:nvSpPr>
        <p:spPr>
          <a:xfrm>
            <a:off x="4953000" y="1167825"/>
            <a:ext cx="747320" cy="584775"/>
          </a:xfrm>
          <a:prstGeom prst="rect">
            <a:avLst/>
          </a:prstGeom>
          <a:noFill/>
        </p:spPr>
        <p:txBody>
          <a:bodyPr wrap="none" rtlCol="0">
            <a:spAutoFit/>
          </a:bodyPr>
          <a:lstStyle/>
          <a:p>
            <a:r>
              <a:rPr lang="en-US" sz="3200" b="1" dirty="0"/>
              <a:t>bcc</a:t>
            </a:r>
          </a:p>
        </p:txBody>
      </p:sp>
      <p:sp>
        <p:nvSpPr>
          <p:cNvPr id="12" name="TextBox 11"/>
          <p:cNvSpPr txBox="1"/>
          <p:nvPr/>
        </p:nvSpPr>
        <p:spPr>
          <a:xfrm>
            <a:off x="228600" y="4724400"/>
            <a:ext cx="3352800" cy="646331"/>
          </a:xfrm>
          <a:prstGeom prst="rect">
            <a:avLst/>
          </a:prstGeom>
          <a:noFill/>
        </p:spPr>
        <p:txBody>
          <a:bodyPr wrap="square" rtlCol="0">
            <a:spAutoFit/>
          </a:bodyPr>
          <a:lstStyle/>
          <a:p>
            <a:r>
              <a:rPr lang="en-US" dirty="0"/>
              <a:t>Note: </a:t>
            </a:r>
            <a:r>
              <a:rPr lang="en-US" dirty="0" err="1"/>
              <a:t>fcc</a:t>
            </a:r>
            <a:r>
              <a:rPr lang="en-US" dirty="0"/>
              <a:t> lattice in reciprocal space is a bcc lattice</a:t>
            </a:r>
          </a:p>
        </p:txBody>
      </p:sp>
      <p:sp>
        <p:nvSpPr>
          <p:cNvPr id="13" name="TextBox 12"/>
          <p:cNvSpPr txBox="1"/>
          <p:nvPr/>
        </p:nvSpPr>
        <p:spPr>
          <a:xfrm>
            <a:off x="6324600" y="1219200"/>
            <a:ext cx="3352800" cy="646331"/>
          </a:xfrm>
          <a:prstGeom prst="rect">
            <a:avLst/>
          </a:prstGeom>
          <a:noFill/>
        </p:spPr>
        <p:txBody>
          <a:bodyPr wrap="square" rtlCol="0">
            <a:spAutoFit/>
          </a:bodyPr>
          <a:lstStyle/>
          <a:p>
            <a:r>
              <a:rPr lang="en-US" dirty="0"/>
              <a:t>Note: bcc lattice in reciprocal space is a </a:t>
            </a:r>
            <a:r>
              <a:rPr lang="en-US" dirty="0" err="1"/>
              <a:t>fcc</a:t>
            </a:r>
            <a:r>
              <a:rPr lang="en-US" dirty="0"/>
              <a:t> lattice</a:t>
            </a:r>
          </a:p>
        </p:txBody>
      </p:sp>
      <p:sp>
        <p:nvSpPr>
          <p:cNvPr id="10" name="TextBox 9"/>
          <p:cNvSpPr txBox="1"/>
          <p:nvPr/>
        </p:nvSpPr>
        <p:spPr>
          <a:xfrm>
            <a:off x="0" y="5482833"/>
            <a:ext cx="5867400" cy="1323439"/>
          </a:xfrm>
          <a:prstGeom prst="rect">
            <a:avLst/>
          </a:prstGeom>
          <a:solidFill>
            <a:schemeClr val="bg2"/>
          </a:solidFill>
        </p:spPr>
        <p:txBody>
          <a:bodyPr wrap="square" rtlCol="0">
            <a:spAutoFit/>
          </a:bodyPr>
          <a:lstStyle/>
          <a:p>
            <a:pPr>
              <a:buFont typeface="Arial" pitchFamily="34" charset="0"/>
              <a:buChar char="•"/>
            </a:pPr>
            <a:r>
              <a:rPr lang="en-US" sz="2000" b="1" dirty="0"/>
              <a:t>Construction leads to primitive unit cell in rec. space</a:t>
            </a:r>
          </a:p>
          <a:p>
            <a:pPr>
              <a:buFont typeface="Arial" pitchFamily="34" charset="0"/>
              <a:buChar char="•"/>
            </a:pPr>
            <a:r>
              <a:rPr lang="en-US" sz="2000" b="1" dirty="0"/>
              <a:t>The BZ reflects lattice symmetry (some argue that most of solid state physics can be understood by understanding symmetry)</a:t>
            </a:r>
          </a:p>
        </p:txBody>
      </p:sp>
    </p:spTree>
    <p:extLst>
      <p:ext uri="{BB962C8B-B14F-4D97-AF65-F5344CB8AC3E}">
        <p14:creationId xmlns:p14="http://schemas.microsoft.com/office/powerpoint/2010/main" val="37708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23556"/>
                                        </p:tgtEl>
                                        <p:attrNameLst>
                                          <p:attrName>style.visibility</p:attrName>
                                        </p:attrNameLst>
                                      </p:cBhvr>
                                      <p:to>
                                        <p:strVal val="visible"/>
                                      </p:to>
                                    </p:set>
                                    <p:animEffect transition="in" filter="fade">
                                      <p:cBhvr>
                                        <p:cTn id="16" dur="2000"/>
                                        <p:tgtEl>
                                          <p:spTgt spid="235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23560"/>
                                        </p:tgtEl>
                                        <p:attrNameLst>
                                          <p:attrName>style.visibility</p:attrName>
                                        </p:attrNameLst>
                                      </p:cBhvr>
                                      <p:to>
                                        <p:strVal val="visible"/>
                                      </p:to>
                                    </p:set>
                                    <p:animEffect transition="in" filter="fade">
                                      <p:cBhvr>
                                        <p:cTn id="25" dur="2000"/>
                                        <p:tgtEl>
                                          <p:spTgt spid="235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bg/>
                                          </p:spTgt>
                                        </p:tgtEl>
                                        <p:attrNameLst>
                                          <p:attrName>style.visibility</p:attrName>
                                        </p:attrNameLst>
                                      </p:cBhvr>
                                      <p:to>
                                        <p:strVal val="visible"/>
                                      </p:to>
                                    </p:set>
                                    <p:animEffect transition="in" filter="fade">
                                      <p:cBhvr>
                                        <p:cTn id="28" dur="2000"/>
                                        <p:tgtEl>
                                          <p:spTgt spid="10">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2000"/>
                                        <p:tgtEl>
                                          <p:spTgt spid="10">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3" grpId="0"/>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7" name="Picture 5" descr="C:\Lezione semiconduttori\Image89.gif"/>
          <p:cNvPicPr>
            <a:picLocks noChangeAspect="1" noChangeArrowheads="1"/>
          </p:cNvPicPr>
          <p:nvPr/>
        </p:nvPicPr>
        <p:blipFill>
          <a:blip r:embed="rId3"/>
          <a:srcRect/>
          <a:stretch>
            <a:fillRect/>
          </a:stretch>
        </p:blipFill>
        <p:spPr bwMode="auto">
          <a:xfrm>
            <a:off x="-228600" y="1155601"/>
            <a:ext cx="4572000" cy="3394075"/>
          </a:xfrm>
          <a:prstGeom prst="rect">
            <a:avLst/>
          </a:prstGeom>
          <a:noFill/>
        </p:spPr>
      </p:pic>
      <p:sp>
        <p:nvSpPr>
          <p:cNvPr id="28674" name="Rectangle 2"/>
          <p:cNvSpPr>
            <a:spLocks noGrp="1" noChangeArrowheads="1"/>
          </p:cNvSpPr>
          <p:nvPr>
            <p:ph type="title"/>
          </p:nvPr>
        </p:nvSpPr>
        <p:spPr>
          <a:xfrm>
            <a:off x="228600" y="228600"/>
            <a:ext cx="2057400" cy="1143000"/>
          </a:xfrm>
        </p:spPr>
        <p:txBody>
          <a:bodyPr>
            <a:normAutofit fontScale="90000"/>
          </a:bodyPr>
          <a:lstStyle/>
          <a:p>
            <a:r>
              <a:rPr lang="en-US" dirty="0"/>
              <a:t>Brillouin Zone of Silicon</a:t>
            </a:r>
          </a:p>
        </p:txBody>
      </p:sp>
      <p:sp>
        <p:nvSpPr>
          <p:cNvPr id="28675" name="Text Box 3"/>
          <p:cNvSpPr txBox="1">
            <a:spLocks noChangeArrowheads="1"/>
          </p:cNvSpPr>
          <p:nvPr/>
        </p:nvSpPr>
        <p:spPr bwMode="auto">
          <a:xfrm>
            <a:off x="-76200" y="4549676"/>
            <a:ext cx="4876799" cy="2308324"/>
          </a:xfrm>
          <a:prstGeom prst="rect">
            <a:avLst/>
          </a:prstGeom>
          <a:noFill/>
          <a:ln w="9525">
            <a:noFill/>
            <a:miter lim="800000"/>
            <a:headEnd/>
            <a:tailEnd/>
          </a:ln>
          <a:effectLst/>
        </p:spPr>
        <p:txBody>
          <a:bodyPr wrap="square">
            <a:spAutoFit/>
          </a:bodyPr>
          <a:lstStyle/>
          <a:p>
            <a:pPr algn="ctr"/>
            <a:r>
              <a:rPr lang="en-US" sz="2400" dirty="0"/>
              <a:t>Points of symmetry on the BZ are important (e.g. determining </a:t>
            </a:r>
            <a:r>
              <a:rPr lang="en-US" sz="2400" dirty="0" err="1"/>
              <a:t>bandstructure</a:t>
            </a:r>
            <a:r>
              <a:rPr lang="en-US" sz="2400" dirty="0"/>
              <a:t>). </a:t>
            </a:r>
          </a:p>
          <a:p>
            <a:pPr algn="ctr"/>
            <a:r>
              <a:rPr lang="en-US" sz="2400" dirty="0"/>
              <a:t>Electrons in semiconductors are perturbed by the potential of the crystal, which varies across unit cell. </a:t>
            </a:r>
          </a:p>
        </p:txBody>
      </p:sp>
      <p:graphicFrame>
        <p:nvGraphicFramePr>
          <p:cNvPr id="5" name="Table 4"/>
          <p:cNvGraphicFramePr>
            <a:graphicFrameLocks noGrp="1"/>
          </p:cNvGraphicFramePr>
          <p:nvPr/>
        </p:nvGraphicFramePr>
        <p:xfrm>
          <a:off x="4953000" y="195122"/>
          <a:ext cx="4038600" cy="6434278"/>
        </p:xfrm>
        <a:graphic>
          <a:graphicData uri="http://schemas.openxmlformats.org/drawingml/2006/table">
            <a:tbl>
              <a:tblPr/>
              <a:tblGrid>
                <a:gridCol w="9144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361004">
                <a:tc>
                  <a:txBody>
                    <a:bodyPr/>
                    <a:lstStyle/>
                    <a:p>
                      <a:r>
                        <a:rPr lang="en-US" sz="2000" b="1" dirty="0"/>
                        <a:t>Symbol</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b="1" dirty="0"/>
                        <a:t>         Description</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796">
                <a:tc>
                  <a:txBody>
                    <a:bodyPr/>
                    <a:lstStyle/>
                    <a:p>
                      <a:pPr algn="ctr"/>
                      <a:r>
                        <a:rPr lang="el-GR" sz="2000" dirty="0"/>
                        <a:t>Γ</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t>Center of the Brillouin zone</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61004">
                <a:tc gridSpan="2">
                  <a:txBody>
                    <a:bodyPr/>
                    <a:lstStyle/>
                    <a:p>
                      <a:pPr algn="ctr"/>
                      <a:r>
                        <a:rPr lang="en-US" sz="2000" b="1" dirty="0"/>
                        <a:t>Simple Cubic</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2"/>
                  </a:ext>
                </a:extLst>
              </a:tr>
              <a:tr h="215118">
                <a:tc>
                  <a:txBody>
                    <a:bodyPr/>
                    <a:lstStyle/>
                    <a:p>
                      <a:pPr algn="ctr"/>
                      <a:r>
                        <a:rPr lang="en-US" sz="2000"/>
                        <a:t>M</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Center of an edge</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1004">
                <a:tc>
                  <a:txBody>
                    <a:bodyPr/>
                    <a:lstStyle/>
                    <a:p>
                      <a:pPr algn="ctr"/>
                      <a:r>
                        <a:rPr lang="en-US" sz="2000"/>
                        <a:t>R</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Corner point</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61004">
                <a:tc>
                  <a:txBody>
                    <a:bodyPr/>
                    <a:lstStyle/>
                    <a:p>
                      <a:pPr algn="ctr"/>
                      <a:r>
                        <a:rPr lang="en-US" sz="2000" dirty="0"/>
                        <a:t>X</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Center of a face</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61004">
                <a:tc gridSpan="2">
                  <a:txBody>
                    <a:bodyPr/>
                    <a:lstStyle/>
                    <a:p>
                      <a:pPr algn="ctr"/>
                      <a:r>
                        <a:rPr lang="en-US" sz="2000" b="1" dirty="0"/>
                        <a:t>FCC</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6"/>
                  </a:ext>
                </a:extLst>
              </a:tr>
              <a:tr h="602632">
                <a:tc>
                  <a:txBody>
                    <a:bodyPr/>
                    <a:lstStyle/>
                    <a:p>
                      <a:pPr algn="ctr"/>
                      <a:r>
                        <a:rPr lang="en-US" sz="2000"/>
                        <a:t>K</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t>Middle of an edge joining two hexagonal faces</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320558">
                <a:tc>
                  <a:txBody>
                    <a:bodyPr/>
                    <a:lstStyle/>
                    <a:p>
                      <a:pPr algn="ctr"/>
                      <a:r>
                        <a:rPr lang="en-US" sz="2000"/>
                        <a:t>L</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t>Center of a hexagonal face C</a:t>
                      </a:r>
                      <a:r>
                        <a:rPr lang="en-US" sz="2000" baseline="-25000" dirty="0"/>
                        <a:t>6</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419484">
                <a:tc>
                  <a:txBody>
                    <a:bodyPr/>
                    <a:lstStyle/>
                    <a:p>
                      <a:pPr algn="ctr"/>
                      <a:r>
                        <a:rPr lang="en-US" sz="2000"/>
                        <a:t>U</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a:t>Middle of an edge joining a hexagonal and a square face</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361004">
                <a:tc>
                  <a:txBody>
                    <a:bodyPr/>
                    <a:lstStyle/>
                    <a:p>
                      <a:pPr algn="ctr"/>
                      <a:r>
                        <a:rPr lang="en-US" sz="2000"/>
                        <a:t>W</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a:t>Corner point</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157406">
                <a:tc>
                  <a:txBody>
                    <a:bodyPr/>
                    <a:lstStyle/>
                    <a:p>
                      <a:pPr algn="ctr"/>
                      <a:r>
                        <a:rPr lang="en-US" sz="2000" dirty="0"/>
                        <a:t>X</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000" dirty="0"/>
                        <a:t>Center of a square face C</a:t>
                      </a:r>
                      <a:r>
                        <a:rPr lang="en-US" sz="2000" baseline="-25000" dirty="0"/>
                        <a:t>4</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r h="361004">
                <a:tc gridSpan="2">
                  <a:txBody>
                    <a:bodyPr/>
                    <a:lstStyle/>
                    <a:p>
                      <a:pPr algn="ctr"/>
                      <a:r>
                        <a:rPr lang="en-US" sz="2000" b="1" dirty="0"/>
                        <a:t>BCC</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12"/>
                  </a:ext>
                </a:extLst>
              </a:tr>
              <a:tr h="428728">
                <a:tc>
                  <a:txBody>
                    <a:bodyPr/>
                    <a:lstStyle/>
                    <a:p>
                      <a:pPr algn="ctr"/>
                      <a:r>
                        <a:rPr lang="en-US" sz="2000"/>
                        <a:t>H</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Corner point joining 4 edges</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61004">
                <a:tc>
                  <a:txBody>
                    <a:bodyPr/>
                    <a:lstStyle/>
                    <a:p>
                      <a:pPr algn="ctr"/>
                      <a:r>
                        <a:rPr lang="en-US" sz="2000"/>
                        <a:t>N</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t>Center of a face</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24796">
                <a:tc>
                  <a:txBody>
                    <a:bodyPr/>
                    <a:lstStyle/>
                    <a:p>
                      <a:pPr algn="ctr"/>
                      <a:r>
                        <a:rPr lang="en-US" sz="2000" dirty="0"/>
                        <a:t>P</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t>Corner point joining 3 edges</a:t>
                      </a:r>
                    </a:p>
                  </a:txBody>
                  <a:tcPr marL="53474" marR="53474" marT="26737" marB="2673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529409" name="Picture 1"/>
          <p:cNvPicPr>
            <a:picLocks noChangeAspect="1" noChangeArrowheads="1"/>
          </p:cNvPicPr>
          <p:nvPr/>
        </p:nvPicPr>
        <p:blipFill>
          <a:blip r:embed="rId4"/>
          <a:srcRect/>
          <a:stretch>
            <a:fillRect/>
          </a:stretch>
        </p:blipFill>
        <p:spPr bwMode="auto">
          <a:xfrm>
            <a:off x="2781300" y="0"/>
            <a:ext cx="2095500" cy="2505075"/>
          </a:xfrm>
          <a:prstGeom prst="rect">
            <a:avLst/>
          </a:prstGeom>
          <a:noFill/>
          <a:ln w="9525">
            <a:noFill/>
            <a:miter lim="800000"/>
            <a:headEnd/>
            <a:tailEnd/>
          </a:ln>
          <a:effectLst/>
        </p:spPr>
      </p:pic>
    </p:spTree>
    <p:extLst>
      <p:ext uri="{BB962C8B-B14F-4D97-AF65-F5344CB8AC3E}">
        <p14:creationId xmlns:p14="http://schemas.microsoft.com/office/powerpoint/2010/main" val="88409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940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11973</TotalTime>
  <Words>5021</Words>
  <Application>Microsoft Office PowerPoint</Application>
  <PresentationFormat>On-screen Show (4:3)</PresentationFormat>
  <Paragraphs>476</Paragraphs>
  <Slides>49</Slides>
  <Notes>41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Book Antiqua</vt:lpstr>
      <vt:lpstr>Calibri</vt:lpstr>
      <vt:lpstr>Comic Sans MS</vt:lpstr>
      <vt:lpstr>MV Boli</vt:lpstr>
      <vt:lpstr>Symbol</vt:lpstr>
      <vt:lpstr>Tahoma</vt:lpstr>
      <vt:lpstr>Times New Roman</vt:lpstr>
      <vt:lpstr>Wingdings</vt:lpstr>
      <vt:lpstr>Office Theme</vt:lpstr>
      <vt:lpstr>Equation</vt:lpstr>
      <vt:lpstr>Group: What happens if the lattice is not rectangular?</vt:lpstr>
      <vt:lpstr>The reciprocal lattice in one dimension</vt:lpstr>
      <vt:lpstr>The Brillouin Zone (BZ)</vt:lpstr>
      <vt:lpstr>Group: Find the reciprocal lattice vectors of BCC</vt:lpstr>
      <vt:lpstr>PowerPoint Presentation</vt:lpstr>
      <vt:lpstr>Wigner-Seitz cells and Brillouin Zones </vt:lpstr>
      <vt:lpstr>PowerPoint Presentation</vt:lpstr>
      <vt:lpstr>Brillouin Zones in 3D</vt:lpstr>
      <vt:lpstr>Brillouin Zone of Silicon</vt:lpstr>
      <vt:lpstr>Now that we know how to construct reciprocal lattice vectors and BZs, let’s get back to how that helps us understand diffraction. </vt:lpstr>
      <vt:lpstr>PowerPoint Presentation</vt:lpstr>
      <vt:lpstr>PowerPoint Presentation</vt:lpstr>
      <vt:lpstr>PowerPoint Presentation</vt:lpstr>
      <vt:lpstr>PowerPoint Presentation</vt:lpstr>
      <vt:lpstr>PowerPoint Presentation</vt:lpstr>
      <vt:lpstr>PowerPoint Presentation</vt:lpstr>
      <vt:lpstr>To get a diffraction peak, K has to be a reciprocal lattice vector, but even if K is,   f(r)e-irK might still be zero!</vt:lpstr>
      <vt:lpstr>To get a diffraction peak, K has to be a reciprocal lattice vector, but even if K is,   f(r)e-irK might still be zero!</vt:lpstr>
      <vt:lpstr>To get a diffraction peak, K has to be a reciprocal lattice vector, but even if K is,   f(r)e-irK might still be zero!</vt:lpstr>
      <vt:lpstr>To get a diffraction peak, K has to be a reciprocal lattice vector, but even if K is,   f(r)e-irK might still be zero!</vt:lpstr>
      <vt:lpstr>r ○ K</vt:lpstr>
      <vt:lpstr>r ○ K</vt:lpstr>
      <vt:lpstr>Group: Simple Cubic Lattice</vt:lpstr>
      <vt:lpstr>Group: Simple Cubic Lattice</vt:lpstr>
      <vt:lpstr>Group: Simple Cubic Lattice</vt:lpstr>
      <vt:lpstr>Group: Simple Cubic Lattice</vt:lpstr>
      <vt:lpstr>How Do We Determine The Lattice Constant?</vt:lpstr>
      <vt:lpstr>How Do We Determine The Lattice Constant?</vt:lpstr>
      <vt:lpstr>How Do We Determine The Lattice Constant?</vt:lpstr>
      <vt:lpstr>How Do We Determine The Lattice Constant?</vt:lpstr>
      <vt:lpstr>How Do We Determine The Lattice Constant?</vt:lpstr>
      <vt:lpstr>Missing Spots in the Diffraction Pattern</vt:lpstr>
      <vt:lpstr>Missing Spots in the Diffraction Pattern</vt:lpstr>
      <vt:lpstr>Extinction in BCC        </vt:lpstr>
      <vt:lpstr>Extinction in BCC        </vt:lpstr>
      <vt:lpstr>Extinction in BCC        </vt:lpstr>
      <vt:lpstr>The Structure Factor of BCC What values of hkl do not have diffraction peaks?</vt:lpstr>
      <vt:lpstr>Group: The Structure Factor of BCC What values of hkl do not have diffraction peaks?</vt:lpstr>
      <vt:lpstr>Group: The Structure Factor of BCC What values of hkl do not have diffraction peaks?</vt:lpstr>
      <vt:lpstr>Group: Find the structure factor for BCC. Under what h,k,l is it non-zero?</vt:lpstr>
      <vt:lpstr>Group: Find the structure factor for BCC. Under what h,k,l is it non-zero?</vt:lpstr>
      <vt:lpstr>Group: Find the structure factor for BCC. Under what h,k,l is it non-zero?</vt:lpstr>
      <vt:lpstr>Group: Find the structure factor for BCC. Under what h,k,l is it non-zero?</vt:lpstr>
      <vt:lpstr>Group: Find the structure factor for BCC. Under what h,k,l is it non-zero?</vt:lpstr>
      <vt:lpstr>Visualizing the structure factor for BCC </vt:lpstr>
      <vt:lpstr>How to determine lattice parameter this time? </vt:lpstr>
      <vt:lpstr>How to determine lattice parameter this time? </vt:lpstr>
      <vt:lpstr>How to determine lattice parameter this time? </vt:lpstr>
      <vt:lpstr>How to determine lattice parameter this time? </vt:lpstr>
    </vt:vector>
  </TitlesOfParts>
  <Company>West Virginia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Defects in Solids</dc:title>
  <dc:creator>David Lederman</dc:creator>
  <cp:lastModifiedBy>Mikel Holcomb</cp:lastModifiedBy>
  <cp:revision>391</cp:revision>
  <dcterms:created xsi:type="dcterms:W3CDTF">2010-09-14T01:20:10Z</dcterms:created>
  <dcterms:modified xsi:type="dcterms:W3CDTF">2022-09-07T16:46:40Z</dcterms:modified>
</cp:coreProperties>
</file>